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02" r:id="rId4"/>
  </p:sldMasterIdLst>
  <p:notesMasterIdLst>
    <p:notesMasterId r:id="rId17"/>
  </p:notesMasterIdLst>
  <p:handoutMasterIdLst>
    <p:handoutMasterId r:id="rId18"/>
  </p:handoutMasterIdLst>
  <p:sldIdLst>
    <p:sldId id="256" r:id="rId5"/>
    <p:sldId id="288" r:id="rId6"/>
    <p:sldId id="298" r:id="rId7"/>
    <p:sldId id="289" r:id="rId8"/>
    <p:sldId id="299" r:id="rId9"/>
    <p:sldId id="305" r:id="rId10"/>
    <p:sldId id="290" r:id="rId11"/>
    <p:sldId id="306" r:id="rId12"/>
    <p:sldId id="309" r:id="rId13"/>
    <p:sldId id="308" r:id="rId14"/>
    <p:sldId id="311" r:id="rId15"/>
    <p:sldId id="294" r:id="rId16"/>
  </p:sldIdLst>
  <p:sldSz cx="12192000" cy="6858000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1" d="100"/>
          <a:sy n="71" d="100"/>
        </p:scale>
        <p:origin x="618" y="54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198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20EA5F0D-C1DC-412F-A146-DDB3A74B588F}" type="datetimeFigureOut">
              <a:rPr lang="en-US"/>
              <a:t>9/12/2025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7BAE14B8-3CC9-472D-9BC5-A84D80684DE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A8CDE508-72C8-4AB5-AA9C-1584D31690E0}" type="datetimeFigureOut">
              <a:rPr lang="en-US"/>
              <a:t>9/12/2025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3454182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7FB667E1-E601-4AAF-B95C-B25720D70A6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840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1841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33133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425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5416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2790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47595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43393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27241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88031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775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t>9/12/2025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32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38859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38301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29530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66776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83DDF-CA54-461A-A486-592D2374C532}" type="datetimeFigureOut">
              <a:rPr lang="en-US" smtClean="0"/>
              <a:pPr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CA8D9AD5-F248-4919-864A-CFD76CC027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561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  <p:sldLayoutId id="2147483914" r:id="rId12"/>
    <p:sldLayoutId id="2147483915" r:id="rId13"/>
    <p:sldLayoutId id="2147483916" r:id="rId14"/>
    <p:sldLayoutId id="2147483917" r:id="rId15"/>
    <p:sldLayoutId id="2147483918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67790" y="557875"/>
            <a:ext cx="5447565" cy="2616199"/>
          </a:xfrm>
        </p:spPr>
        <p:txBody>
          <a:bodyPr/>
          <a:lstStyle/>
          <a:p>
            <a:r>
              <a:rPr lang="en-US" b="1" dirty="0" smtClean="0"/>
              <a:t>Bahasa </a:t>
            </a:r>
            <a:r>
              <a:rPr lang="en-US" b="1" dirty="0" err="1" smtClean="0"/>
              <a:t>Melayu</a:t>
            </a:r>
            <a:r>
              <a:rPr lang="en-US" b="1" dirty="0" smtClean="0"/>
              <a:t> </a:t>
            </a:r>
            <a:br>
              <a:rPr lang="en-US" b="1" dirty="0" smtClean="0"/>
            </a:br>
            <a:r>
              <a:rPr lang="en-US" sz="4000" b="1" dirty="0" err="1" smtClean="0"/>
              <a:t>Tingkatan</a:t>
            </a:r>
            <a:r>
              <a:rPr lang="en-US" sz="4000" b="1" dirty="0" smtClean="0"/>
              <a:t> 4</a:t>
            </a:r>
            <a:endParaRPr lang="en-US" sz="4000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792682" y="3554359"/>
            <a:ext cx="4065574" cy="1249823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- </a:t>
            </a:r>
            <a:r>
              <a:rPr lang="en-US" b="1" dirty="0" err="1" smtClean="0">
                <a:solidFill>
                  <a:schemeClr val="tx1"/>
                </a:solidFill>
              </a:rPr>
              <a:t>Sistem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Aplikasi</a:t>
            </a:r>
            <a:r>
              <a:rPr lang="en-US" b="1" dirty="0" smtClean="0">
                <a:solidFill>
                  <a:schemeClr val="tx1"/>
                </a:solidFill>
              </a:rPr>
              <a:t> Bahasa - 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4482" y="6427694"/>
            <a:ext cx="45675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MY" b="1" dirty="0"/>
              <a:t>© </a:t>
            </a:r>
            <a:r>
              <a:rPr lang="en-MY" b="1" dirty="0" err="1"/>
              <a:t>Penerbitan</a:t>
            </a:r>
            <a:r>
              <a:rPr lang="en-MY" b="1" dirty="0"/>
              <a:t> </a:t>
            </a:r>
            <a:r>
              <a:rPr lang="en-MY" b="1" dirty="0" err="1"/>
              <a:t>Pelangi</a:t>
            </a:r>
            <a:r>
              <a:rPr lang="en-MY" b="1" dirty="0"/>
              <a:t> </a:t>
            </a:r>
            <a:r>
              <a:rPr lang="en-MY" b="1" dirty="0" err="1"/>
              <a:t>Sdn</a:t>
            </a:r>
            <a:r>
              <a:rPr lang="en-MY" b="1" dirty="0"/>
              <a:t>. Bhd. </a:t>
            </a:r>
            <a:br>
              <a:rPr lang="en-MY" b="1" dirty="0"/>
            </a:br>
            <a:endParaRPr lang="en-MY" b="1" dirty="0"/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7624482" y="6427694"/>
            <a:ext cx="45675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MY" b="1" dirty="0"/>
              <a:t>© </a:t>
            </a:r>
            <a:r>
              <a:rPr lang="en-MY" b="1" dirty="0" err="1"/>
              <a:t>Penerbitan</a:t>
            </a:r>
            <a:r>
              <a:rPr lang="en-MY" b="1" dirty="0"/>
              <a:t> </a:t>
            </a:r>
            <a:r>
              <a:rPr lang="en-MY" b="1" dirty="0" err="1"/>
              <a:t>Pelangi</a:t>
            </a:r>
            <a:r>
              <a:rPr lang="en-MY" b="1" dirty="0"/>
              <a:t> </a:t>
            </a:r>
            <a:r>
              <a:rPr lang="en-MY" b="1" dirty="0" err="1"/>
              <a:t>Sdn</a:t>
            </a:r>
            <a:r>
              <a:rPr lang="en-MY" b="1" dirty="0"/>
              <a:t>. Bhd. </a:t>
            </a:r>
            <a:br>
              <a:rPr lang="en-MY" b="1" dirty="0"/>
            </a:br>
            <a:endParaRPr lang="en-MY" b="1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23852" y="336277"/>
            <a:ext cx="6803572" cy="980633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Contoh</a:t>
            </a:r>
            <a:r>
              <a:rPr lang="en-US" b="1" dirty="0" smtClean="0"/>
              <a:t> </a:t>
            </a:r>
            <a:r>
              <a:rPr lang="en-US" b="1" dirty="0" err="1" smtClean="0"/>
              <a:t>soalan</a:t>
            </a:r>
            <a:r>
              <a:rPr lang="en-US" b="1" dirty="0"/>
              <a:t> </a:t>
            </a:r>
            <a:r>
              <a:rPr lang="en-US" b="1" dirty="0" err="1" smtClean="0"/>
              <a:t>Bahagian</a:t>
            </a:r>
            <a:r>
              <a:rPr lang="en-US" b="1" dirty="0" smtClean="0"/>
              <a:t> A: </a:t>
            </a:r>
            <a:br>
              <a:rPr lang="en-US" b="1" dirty="0" smtClean="0"/>
            </a:br>
            <a:r>
              <a:rPr lang="en-US" b="1" dirty="0" err="1" smtClean="0"/>
              <a:t>Soalan</a:t>
            </a:r>
            <a:r>
              <a:rPr lang="en-US" b="1" dirty="0" smtClean="0"/>
              <a:t> 5 </a:t>
            </a:r>
            <a:r>
              <a:rPr lang="en-US" b="1" dirty="0"/>
              <a:t>-</a:t>
            </a:r>
            <a:r>
              <a:rPr lang="en-US" b="1" dirty="0" err="1" smtClean="0"/>
              <a:t>Peribahasa</a:t>
            </a:r>
            <a:endParaRPr lang="en-US" b="1" dirty="0"/>
          </a:p>
        </p:txBody>
      </p:sp>
      <p:sp>
        <p:nvSpPr>
          <p:cNvPr id="10" name="Snip Single Corner Rectangle 9"/>
          <p:cNvSpPr/>
          <p:nvPr/>
        </p:nvSpPr>
        <p:spPr>
          <a:xfrm>
            <a:off x="1082241" y="5323789"/>
            <a:ext cx="8105353" cy="533347"/>
          </a:xfrm>
          <a:prstGeom prst="snip1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err="1" smtClean="0">
                <a:solidFill>
                  <a:schemeClr val="tx1"/>
                </a:solidFill>
              </a:rPr>
              <a:t>Aspek</a:t>
            </a:r>
            <a:r>
              <a:rPr lang="en-US" b="1" dirty="0" smtClean="0">
                <a:solidFill>
                  <a:schemeClr val="tx1"/>
                </a:solidFill>
              </a:rPr>
              <a:t>: </a:t>
            </a:r>
            <a:r>
              <a:rPr lang="en-US" b="1" dirty="0" err="1">
                <a:solidFill>
                  <a:schemeClr val="tx1"/>
                </a:solidFill>
              </a:rPr>
              <a:t>S</a:t>
            </a:r>
            <a:r>
              <a:rPr lang="en-US" b="1" dirty="0" err="1" smtClean="0">
                <a:solidFill>
                  <a:schemeClr val="tx1"/>
                </a:solidFill>
              </a:rPr>
              <a:t>impulan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bahasa</a:t>
            </a:r>
            <a:r>
              <a:rPr lang="en-US" b="1" dirty="0" smtClean="0">
                <a:solidFill>
                  <a:schemeClr val="tx1"/>
                </a:solidFill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</a:rPr>
              <a:t>bidalan</a:t>
            </a:r>
            <a:r>
              <a:rPr lang="en-US" b="1" dirty="0" smtClean="0">
                <a:solidFill>
                  <a:schemeClr val="tx1"/>
                </a:solidFill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</a:rPr>
              <a:t>perumpamaan</a:t>
            </a:r>
            <a:r>
              <a:rPr lang="en-US" b="1" dirty="0" smtClean="0">
                <a:solidFill>
                  <a:schemeClr val="tx1"/>
                </a:solidFill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</a:rPr>
              <a:t>pepatah</a:t>
            </a:r>
            <a:r>
              <a:rPr lang="en-US" b="1" dirty="0" smtClean="0">
                <a:solidFill>
                  <a:schemeClr val="tx1"/>
                </a:solidFill>
              </a:rPr>
              <a:t>, kata-kata </a:t>
            </a:r>
            <a:r>
              <a:rPr lang="en-US" b="1" dirty="0" err="1" smtClean="0">
                <a:solidFill>
                  <a:schemeClr val="tx1"/>
                </a:solidFill>
              </a:rPr>
              <a:t>hikmat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endParaRPr lang="en-MY" b="1" dirty="0">
              <a:solidFill>
                <a:schemeClr val="tx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4125" y="1526321"/>
            <a:ext cx="9535545" cy="3556667"/>
          </a:xfrm>
          <a:prstGeom prst="rect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280047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1"/>
            <a:ext cx="10066866" cy="606136"/>
          </a:xfrm>
          <a:solidFill>
            <a:srgbClr val="7030A0"/>
          </a:solidFill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chemeClr val="bg1"/>
                </a:solidFill>
              </a:rPr>
              <a:t>Contoh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Peribahasa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S</a:t>
            </a:r>
            <a:r>
              <a:rPr lang="en-US" sz="3200" dirty="0" err="1" smtClean="0">
                <a:solidFill>
                  <a:schemeClr val="bg1"/>
                </a:solidFill>
              </a:rPr>
              <a:t>ama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M</a:t>
            </a:r>
            <a:r>
              <a:rPr lang="en-US" sz="3200" dirty="0" err="1" smtClean="0">
                <a:solidFill>
                  <a:schemeClr val="bg1"/>
                </a:solidFill>
              </a:rPr>
              <a:t>aksud</a:t>
            </a:r>
            <a:endParaRPr lang="en-US" sz="3200" dirty="0">
              <a:solidFill>
                <a:schemeClr val="bg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3638"/>
              </p:ext>
            </p:extLst>
          </p:nvPr>
        </p:nvGraphicFramePr>
        <p:xfrm>
          <a:off x="616821" y="1335173"/>
          <a:ext cx="10187892" cy="527715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093946"/>
                <a:gridCol w="5093946"/>
              </a:tblGrid>
              <a:tr h="369874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Peribahasa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Maksud</a:t>
                      </a:r>
                      <a:endParaRPr lang="en-US" sz="1400" dirty="0"/>
                    </a:p>
                  </a:txBody>
                  <a:tcPr/>
                </a:tc>
              </a:tr>
              <a:tr h="456009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carik-carik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bulu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ayam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akhirnya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bercantum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jua</a:t>
                      </a:r>
                      <a:endParaRPr lang="en-US" sz="1400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air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dicencang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tak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akan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putus</a:t>
                      </a:r>
                      <a:endParaRPr lang="en-US" sz="1400" b="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 smtClean="0"/>
                        <a:t>perbalahan antara adik beradik tidak kekal lama, lama kelamaan akan berbaik-baik jua</a:t>
                      </a:r>
                      <a:endParaRPr lang="en-US" sz="1400" dirty="0"/>
                    </a:p>
                  </a:txBody>
                  <a:tcPr/>
                </a:tc>
              </a:tr>
              <a:tr h="638413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US" sz="1400" dirty="0" err="1" smtClean="0"/>
                        <a:t>api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dalam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sekam</a:t>
                      </a:r>
                      <a:endParaRPr lang="en-US" sz="1400" dirty="0" smtClean="0"/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US" sz="1400" dirty="0" err="1" smtClean="0"/>
                        <a:t>gunting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dalam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lipatan</a:t>
                      </a:r>
                      <a:endParaRPr lang="en-US" sz="1400" dirty="0" smtClean="0"/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US" sz="1400" dirty="0" err="1" smtClean="0"/>
                        <a:t>musuh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dalam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selimut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musuh</a:t>
                      </a:r>
                      <a:r>
                        <a:rPr lang="en-US" sz="1400" dirty="0" smtClean="0"/>
                        <a:t> yang </a:t>
                      </a:r>
                      <a:r>
                        <a:rPr lang="en-US" sz="1400" dirty="0" err="1" smtClean="0"/>
                        <a:t>ada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dalam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kalangan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sesuatu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kumpulan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tanpa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disedari</a:t>
                      </a:r>
                      <a:endParaRPr lang="en-US" sz="1400" dirty="0"/>
                    </a:p>
                  </a:txBody>
                  <a:tcPr/>
                </a:tc>
              </a:tr>
              <a:tr h="456009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US" sz="1400" dirty="0" err="1" smtClean="0"/>
                        <a:t>seekor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kerbau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membawa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lumpur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habis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semua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terpalit</a:t>
                      </a:r>
                      <a:endParaRPr lang="en-US" sz="1400" dirty="0" smtClean="0"/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US" sz="1400" dirty="0" err="1" smtClean="0"/>
                        <a:t>kerana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nila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setitik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rosak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susu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sebelanga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disebabkan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perbuatan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seorang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semua</a:t>
                      </a:r>
                      <a:r>
                        <a:rPr lang="en-US" sz="1400" dirty="0" smtClean="0"/>
                        <a:t> yang lain </a:t>
                      </a:r>
                      <a:r>
                        <a:rPr lang="en-US" sz="1400" dirty="0" err="1" smtClean="0"/>
                        <a:t>turut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terkena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akibatnya</a:t>
                      </a:r>
                      <a:endParaRPr lang="en-US" sz="1400" dirty="0"/>
                    </a:p>
                  </a:txBody>
                  <a:tcPr/>
                </a:tc>
              </a:tr>
              <a:tr h="638413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US" sz="1400" dirty="0" err="1" smtClean="0"/>
                        <a:t>bagai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isi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dengan</a:t>
                      </a:r>
                      <a:r>
                        <a:rPr lang="en-US" sz="1400" dirty="0" smtClean="0"/>
                        <a:t> kuku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US" sz="1400" dirty="0" err="1" smtClean="0"/>
                        <a:t>bagai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aur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dengan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tebing</a:t>
                      </a:r>
                      <a:endParaRPr lang="en-US" sz="1400" dirty="0" smtClean="0"/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US" sz="1400" dirty="0" err="1" smtClean="0"/>
                        <a:t>bagai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dakwat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dengan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kertas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persahabatan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sangat</a:t>
                      </a:r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akrab</a:t>
                      </a:r>
                      <a:endParaRPr lang="en-US" sz="1400" dirty="0"/>
                    </a:p>
                  </a:txBody>
                  <a:tcPr/>
                </a:tc>
              </a:tr>
              <a:tr h="638413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US" sz="1400" dirty="0" err="1" smtClean="0"/>
                        <a:t>hati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gajah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sama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dilapah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hati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nyamuk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sama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dicecah</a:t>
                      </a:r>
                      <a:endParaRPr lang="en-US" sz="1400" dirty="0" smtClean="0"/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US" sz="1400" dirty="0" err="1" smtClean="0"/>
                        <a:t>berat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sama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dipikul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ringan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sama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dijinjing</a:t>
                      </a:r>
                      <a:endParaRPr lang="en-US" sz="1400" dirty="0" smtClean="0"/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US" sz="1400" dirty="0" err="1" smtClean="0"/>
                        <a:t>bukit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sama</a:t>
                      </a:r>
                      <a:r>
                        <a:rPr lang="en-US" sz="1400" dirty="0" smtClean="0"/>
                        <a:t> di </a:t>
                      </a:r>
                      <a:r>
                        <a:rPr lang="en-US" sz="1400" dirty="0" err="1" smtClean="0"/>
                        <a:t>daki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lurah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sama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dituruni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susah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senang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dihadapi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bersama</a:t>
                      </a:r>
                      <a:endParaRPr lang="en-US" sz="1400" dirty="0"/>
                    </a:p>
                  </a:txBody>
                  <a:tcPr/>
                </a:tc>
              </a:tr>
              <a:tr h="638413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US" sz="1400" dirty="0" err="1" smtClean="0"/>
                        <a:t>genggam</a:t>
                      </a:r>
                      <a:r>
                        <a:rPr lang="en-US" sz="1400" dirty="0" smtClean="0"/>
                        <a:t> bara </a:t>
                      </a:r>
                      <a:r>
                        <a:rPr lang="en-US" sz="1400" dirty="0" err="1" smtClean="0"/>
                        <a:t>api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biar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sampai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jadi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arang</a:t>
                      </a:r>
                      <a:endParaRPr lang="en-US" sz="1400" dirty="0" smtClean="0"/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US" sz="1400" dirty="0" err="1" smtClean="0"/>
                        <a:t>alang-alang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mandi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biar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basah</a:t>
                      </a:r>
                      <a:endParaRPr lang="en-US" sz="1400" dirty="0" smtClean="0"/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US" sz="1400" dirty="0" err="1" smtClean="0"/>
                        <a:t>alang-alang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menyeluk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pekasam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biar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sampai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pangkal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lengan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berbuat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sesuatu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pekerjaan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biarlah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bersungguh-sungguh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sehingga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mencapai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kejayaan</a:t>
                      </a:r>
                      <a:endParaRPr lang="en-US" sz="1400" dirty="0"/>
                    </a:p>
                  </a:txBody>
                  <a:tcPr/>
                </a:tc>
              </a:tr>
              <a:tr h="638413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US" sz="1400" dirty="0" err="1" smtClean="0"/>
                        <a:t>mendengar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guruh</a:t>
                      </a:r>
                      <a:r>
                        <a:rPr lang="en-US" sz="1400" dirty="0" smtClean="0"/>
                        <a:t> di </a:t>
                      </a:r>
                      <a:r>
                        <a:rPr lang="en-US" sz="1400" dirty="0" err="1" smtClean="0"/>
                        <a:t>langit</a:t>
                      </a:r>
                      <a:r>
                        <a:rPr lang="en-US" sz="1400" dirty="0" smtClean="0"/>
                        <a:t>, air di </a:t>
                      </a:r>
                      <a:r>
                        <a:rPr lang="en-US" sz="1400" dirty="0" err="1" smtClean="0"/>
                        <a:t>tempayan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dicurahkan</a:t>
                      </a:r>
                      <a:endParaRPr lang="en-US" sz="1400" dirty="0" smtClean="0"/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US" sz="1400" dirty="0" err="1" smtClean="0"/>
                        <a:t>burung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terbang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dipipiskan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lada</a:t>
                      </a:r>
                      <a:endParaRPr lang="en-US" sz="1400" dirty="0" smtClean="0"/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US" sz="1400" dirty="0" err="1" smtClean="0"/>
                        <a:t>belum</a:t>
                      </a:r>
                      <a:r>
                        <a:rPr lang="en-US" sz="1400" dirty="0" smtClean="0"/>
                        <a:t> duduk </a:t>
                      </a:r>
                      <a:r>
                        <a:rPr lang="en-US" sz="1400" dirty="0" err="1" smtClean="0"/>
                        <a:t>sudah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berlunjur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mengharapkan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sesuatu</a:t>
                      </a:r>
                      <a:r>
                        <a:rPr lang="en-US" sz="1400" dirty="0" smtClean="0"/>
                        <a:t> yang </a:t>
                      </a:r>
                      <a:r>
                        <a:rPr lang="en-US" sz="1400" dirty="0" err="1" smtClean="0"/>
                        <a:t>belum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tentu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barang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yg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tersedia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dilepaskan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5203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094" y="1416423"/>
            <a:ext cx="8596668" cy="2216727"/>
          </a:xfrm>
        </p:spPr>
        <p:txBody>
          <a:bodyPr>
            <a:noAutofit/>
          </a:bodyPr>
          <a:lstStyle/>
          <a:p>
            <a:pPr algn="ctr"/>
            <a:r>
              <a:rPr lang="en-US" sz="4000" dirty="0" err="1" smtClean="0"/>
              <a:t>Jawab</a:t>
            </a:r>
            <a:r>
              <a:rPr lang="en-US" sz="4000" dirty="0" smtClean="0"/>
              <a:t> </a:t>
            </a:r>
            <a:r>
              <a:rPr lang="en-US" sz="4000" dirty="0" err="1" smtClean="0"/>
              <a:t>soalan-soalan</a:t>
            </a:r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en-US" sz="4000" b="1" dirty="0" err="1" smtClean="0">
                <a:solidFill>
                  <a:schemeClr val="tx1"/>
                </a:solidFill>
              </a:rPr>
              <a:t>Sistem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dan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Aplikasi</a:t>
            </a:r>
            <a:r>
              <a:rPr lang="en-US" sz="4000" b="1" dirty="0">
                <a:solidFill>
                  <a:schemeClr val="tx1"/>
                </a:solidFill>
              </a:rPr>
              <a:t> Bahasa</a:t>
            </a:r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en-US" sz="4000" dirty="0" err="1" smtClean="0"/>
              <a:t>pada</a:t>
            </a:r>
            <a:r>
              <a:rPr lang="en-US" sz="4000" dirty="0" smtClean="0"/>
              <a:t> </a:t>
            </a:r>
            <a:r>
              <a:rPr lang="en-US" sz="4000" dirty="0" err="1" smtClean="0"/>
              <a:t>halaman</a:t>
            </a:r>
            <a:r>
              <a:rPr lang="en-US" sz="4000" dirty="0" smtClean="0"/>
              <a:t>:</a:t>
            </a:r>
            <a:br>
              <a:rPr lang="en-US" sz="4000" dirty="0" smtClean="0"/>
            </a:br>
            <a:r>
              <a:rPr lang="en-US" sz="4000" dirty="0" smtClean="0"/>
              <a:t>18 </a:t>
            </a:r>
            <a:r>
              <a:rPr lang="en-US" sz="4000" dirty="0" smtClean="0"/>
              <a:t>– </a:t>
            </a:r>
            <a:r>
              <a:rPr lang="en-US" sz="4000" dirty="0" smtClean="0"/>
              <a:t>21, 48 – 51, 78 - 81</a:t>
            </a:r>
            <a:endParaRPr lang="en-US" sz="40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154152" y="4482699"/>
            <a:ext cx="6058552" cy="12873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err="1" smtClean="0"/>
              <a:t>Terima</a:t>
            </a:r>
            <a:r>
              <a:rPr lang="en-US" sz="4800" dirty="0" smtClean="0"/>
              <a:t> </a:t>
            </a:r>
            <a:r>
              <a:rPr lang="en-US" sz="4800" dirty="0" err="1" smtClean="0"/>
              <a:t>kasih</a:t>
            </a:r>
            <a:r>
              <a:rPr lang="en-US" sz="4800" dirty="0" smtClean="0"/>
              <a:t>!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170149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604054" y="87984"/>
            <a:ext cx="10018713" cy="1050304"/>
          </a:xfrm>
        </p:spPr>
        <p:txBody>
          <a:bodyPr/>
          <a:lstStyle/>
          <a:p>
            <a:r>
              <a:rPr lang="en-US" b="1" dirty="0" smtClean="0"/>
              <a:t>Format </a:t>
            </a:r>
            <a:r>
              <a:rPr lang="en-US" b="1" dirty="0" err="1" smtClean="0"/>
              <a:t>Soalan</a:t>
            </a:r>
            <a:endParaRPr lang="en-US" b="1" dirty="0"/>
          </a:p>
        </p:txBody>
      </p:sp>
      <p:sp>
        <p:nvSpPr>
          <p:cNvPr id="2" name="TextBox 1"/>
          <p:cNvSpPr txBox="1"/>
          <p:nvPr/>
        </p:nvSpPr>
        <p:spPr>
          <a:xfrm>
            <a:off x="7624482" y="6427694"/>
            <a:ext cx="45675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MY" b="1" dirty="0"/>
              <a:t>© </a:t>
            </a:r>
            <a:r>
              <a:rPr lang="en-MY" b="1" dirty="0" err="1"/>
              <a:t>Penerbitan</a:t>
            </a:r>
            <a:r>
              <a:rPr lang="en-MY" b="1" dirty="0"/>
              <a:t> </a:t>
            </a:r>
            <a:r>
              <a:rPr lang="en-MY" b="1" dirty="0" err="1"/>
              <a:t>Pelangi</a:t>
            </a:r>
            <a:r>
              <a:rPr lang="en-MY" b="1" dirty="0"/>
              <a:t> </a:t>
            </a:r>
            <a:r>
              <a:rPr lang="en-MY" b="1" dirty="0" err="1"/>
              <a:t>Sdn</a:t>
            </a:r>
            <a:r>
              <a:rPr lang="en-MY" b="1" dirty="0"/>
              <a:t>. Bhd. </a:t>
            </a:r>
            <a:br>
              <a:rPr lang="en-MY" b="1" dirty="0"/>
            </a:br>
            <a:endParaRPr lang="en-MY" b="1" dirty="0"/>
          </a:p>
        </p:txBody>
      </p:sp>
      <p:sp>
        <p:nvSpPr>
          <p:cNvPr id="6" name="Rounded Rectangle 5"/>
          <p:cNvSpPr/>
          <p:nvPr/>
        </p:nvSpPr>
        <p:spPr>
          <a:xfrm>
            <a:off x="2862943" y="1094139"/>
            <a:ext cx="6291943" cy="1003228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Kertas</a:t>
            </a:r>
            <a:r>
              <a:rPr lang="en-US" sz="3200" b="1" dirty="0" smtClean="0"/>
              <a:t> 2, </a:t>
            </a:r>
            <a:r>
              <a:rPr lang="en-US" sz="3200" b="1" dirty="0" err="1" smtClean="0"/>
              <a:t>Bahagian</a:t>
            </a:r>
            <a:r>
              <a:rPr lang="en-US" sz="3200" b="1" dirty="0" smtClean="0"/>
              <a:t> A </a:t>
            </a:r>
            <a:endParaRPr lang="en-MY" sz="32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4061011" y="2559423"/>
            <a:ext cx="3899648" cy="699247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Bahnschrift Light" panose="020B0502040204020203" pitchFamily="34" charset="0"/>
              </a:rPr>
              <a:t>Jawab</a:t>
            </a:r>
            <a:r>
              <a:rPr lang="en-US" sz="2400" b="1" dirty="0" smtClean="0">
                <a:solidFill>
                  <a:schemeClr val="tx1"/>
                </a:solidFill>
                <a:latin typeface="Bahnschrift Light" panose="020B0502040204020203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Bahnschrift Light" panose="020B0502040204020203" pitchFamily="34" charset="0"/>
              </a:rPr>
              <a:t>semua</a:t>
            </a:r>
            <a:r>
              <a:rPr lang="en-US" sz="2400" b="1" dirty="0" smtClean="0">
                <a:solidFill>
                  <a:schemeClr val="tx1"/>
                </a:solidFill>
                <a:latin typeface="Bahnschrift Light" panose="020B0502040204020203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Bahnschrift Light" panose="020B0502040204020203" pitchFamily="34" charset="0"/>
              </a:rPr>
              <a:t>soalan</a:t>
            </a:r>
            <a:r>
              <a:rPr lang="en-US" sz="2400" b="1" dirty="0" smtClean="0">
                <a:solidFill>
                  <a:schemeClr val="tx1"/>
                </a:solidFill>
                <a:latin typeface="Bahnschrift Light" panose="020B0502040204020203" pitchFamily="34" charset="0"/>
              </a:rPr>
              <a:t>.</a:t>
            </a:r>
            <a:endParaRPr lang="en-MY" sz="2400" b="1" dirty="0">
              <a:solidFill>
                <a:schemeClr val="tx1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7" name="Round Same Side Corner Rectangle 6"/>
          <p:cNvSpPr/>
          <p:nvPr/>
        </p:nvSpPr>
        <p:spPr>
          <a:xfrm>
            <a:off x="899991" y="3913092"/>
            <a:ext cx="2779059" cy="519205"/>
          </a:xfrm>
          <a:prstGeom prst="round2Same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Soalan</a:t>
            </a:r>
            <a:r>
              <a:rPr lang="en-US" b="1" dirty="0" smtClean="0">
                <a:solidFill>
                  <a:schemeClr val="tx1"/>
                </a:solidFill>
              </a:rPr>
              <a:t> 1 - </a:t>
            </a:r>
            <a:r>
              <a:rPr lang="en-US" b="1" dirty="0" err="1" smtClean="0">
                <a:solidFill>
                  <a:schemeClr val="tx1"/>
                </a:solidFill>
              </a:rPr>
              <a:t>Morfologi</a:t>
            </a:r>
            <a:endParaRPr lang="en-MY" dirty="0">
              <a:solidFill>
                <a:schemeClr val="tx1"/>
              </a:solidFill>
            </a:endParaRPr>
          </a:p>
        </p:txBody>
      </p:sp>
      <p:cxnSp>
        <p:nvCxnSpPr>
          <p:cNvPr id="10" name="Straight Connector 9"/>
          <p:cNvCxnSpPr>
            <a:stCxn id="6" idx="2"/>
            <a:endCxn id="9" idx="0"/>
          </p:cNvCxnSpPr>
          <p:nvPr/>
        </p:nvCxnSpPr>
        <p:spPr>
          <a:xfrm>
            <a:off x="6008915" y="2097367"/>
            <a:ext cx="1920" cy="462056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6010834" y="3258670"/>
            <a:ext cx="2" cy="868393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2160176" y="3578044"/>
            <a:ext cx="1" cy="327211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2155371" y="3547277"/>
            <a:ext cx="8066315" cy="38605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 Same Side Corner Rectangle 13"/>
          <p:cNvSpPr/>
          <p:nvPr/>
        </p:nvSpPr>
        <p:spPr>
          <a:xfrm>
            <a:off x="2737940" y="4900216"/>
            <a:ext cx="2779059" cy="519205"/>
          </a:xfrm>
          <a:prstGeom prst="round2Same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Soalan</a:t>
            </a:r>
            <a:r>
              <a:rPr lang="en-US" b="1" dirty="0" smtClean="0">
                <a:solidFill>
                  <a:schemeClr val="tx1"/>
                </a:solidFill>
              </a:rPr>
              <a:t> 2 - </a:t>
            </a:r>
            <a:r>
              <a:rPr lang="en-US" b="1" dirty="0" err="1" smtClean="0">
                <a:solidFill>
                  <a:schemeClr val="tx1"/>
                </a:solidFill>
              </a:rPr>
              <a:t>Sintaksis</a:t>
            </a:r>
            <a:endParaRPr lang="en-MY" dirty="0">
              <a:solidFill>
                <a:schemeClr val="tx1"/>
              </a:solidFill>
            </a:endParaRPr>
          </a:p>
        </p:txBody>
      </p:sp>
      <p:sp>
        <p:nvSpPr>
          <p:cNvPr id="19" name="Round Same Side Corner Rectangle 18"/>
          <p:cNvSpPr/>
          <p:nvPr/>
        </p:nvSpPr>
        <p:spPr>
          <a:xfrm>
            <a:off x="4653962" y="4159550"/>
            <a:ext cx="2970520" cy="519205"/>
          </a:xfrm>
          <a:prstGeom prst="round2Same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Soalan</a:t>
            </a:r>
            <a:r>
              <a:rPr lang="en-US" b="1" dirty="0" smtClean="0">
                <a:solidFill>
                  <a:schemeClr val="tx1"/>
                </a:solidFill>
              </a:rPr>
              <a:t> 3 - </a:t>
            </a:r>
            <a:r>
              <a:rPr lang="en-US" b="1" dirty="0" err="1" smtClean="0">
                <a:solidFill>
                  <a:schemeClr val="tx1"/>
                </a:solidFill>
              </a:rPr>
              <a:t>Penyuntingan</a:t>
            </a:r>
            <a:endParaRPr lang="en-MY" dirty="0">
              <a:solidFill>
                <a:schemeClr val="tx1"/>
              </a:solidFill>
            </a:endParaRPr>
          </a:p>
        </p:txBody>
      </p:sp>
      <p:sp>
        <p:nvSpPr>
          <p:cNvPr id="20" name="Round Same Side Corner Rectangle 19"/>
          <p:cNvSpPr/>
          <p:nvPr/>
        </p:nvSpPr>
        <p:spPr>
          <a:xfrm>
            <a:off x="6008914" y="5019586"/>
            <a:ext cx="4494520" cy="465674"/>
          </a:xfrm>
          <a:prstGeom prst="round2Same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Soalan</a:t>
            </a:r>
            <a:r>
              <a:rPr lang="en-US" b="1" dirty="0" smtClean="0">
                <a:solidFill>
                  <a:schemeClr val="tx1"/>
                </a:solidFill>
              </a:rPr>
              <a:t> 4 – Bahasa </a:t>
            </a:r>
            <a:r>
              <a:rPr lang="en-US" b="1" dirty="0" err="1" smtClean="0">
                <a:solidFill>
                  <a:schemeClr val="tx1"/>
                </a:solidFill>
              </a:rPr>
              <a:t>Melayu</a:t>
            </a:r>
            <a:r>
              <a:rPr lang="en-US" b="1" dirty="0" smtClean="0">
                <a:solidFill>
                  <a:schemeClr val="tx1"/>
                </a:solidFill>
              </a:rPr>
              <a:t> Standard</a:t>
            </a:r>
            <a:endParaRPr lang="en-MY" dirty="0">
              <a:solidFill>
                <a:schemeClr val="tx1"/>
              </a:solidFill>
            </a:endParaRPr>
          </a:p>
        </p:txBody>
      </p:sp>
      <p:sp>
        <p:nvSpPr>
          <p:cNvPr id="21" name="Round Same Side Corner Rectangle 20"/>
          <p:cNvSpPr/>
          <p:nvPr/>
        </p:nvSpPr>
        <p:spPr>
          <a:xfrm>
            <a:off x="8604173" y="3902265"/>
            <a:ext cx="2779059" cy="519205"/>
          </a:xfrm>
          <a:prstGeom prst="round2Same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Soalan</a:t>
            </a:r>
            <a:r>
              <a:rPr lang="en-US" b="1" dirty="0" smtClean="0">
                <a:solidFill>
                  <a:schemeClr val="tx1"/>
                </a:solidFill>
              </a:rPr>
              <a:t> 5 - </a:t>
            </a:r>
            <a:r>
              <a:rPr lang="en-US" b="1" dirty="0" err="1" smtClean="0">
                <a:solidFill>
                  <a:schemeClr val="tx1"/>
                </a:solidFill>
              </a:rPr>
              <a:t>Peribahasa</a:t>
            </a:r>
            <a:endParaRPr lang="en-MY" dirty="0">
              <a:solidFill>
                <a:schemeClr val="tx1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10221685" y="3575054"/>
            <a:ext cx="1" cy="327211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168108" y="3575054"/>
            <a:ext cx="13767" cy="1297385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8110336" y="3563915"/>
            <a:ext cx="11848" cy="143546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3866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1" y="1039586"/>
            <a:ext cx="9144001" cy="836386"/>
          </a:xfrm>
        </p:spPr>
        <p:txBody>
          <a:bodyPr/>
          <a:lstStyle/>
          <a:p>
            <a:r>
              <a:rPr lang="en-US" dirty="0" err="1" smtClean="0"/>
              <a:t>Kertas</a:t>
            </a:r>
            <a:r>
              <a:rPr lang="en-US" dirty="0" smtClean="0"/>
              <a:t> 2 (</a:t>
            </a:r>
            <a:r>
              <a:rPr lang="en-US" dirty="0" err="1" smtClean="0"/>
              <a:t>Bahagian</a:t>
            </a:r>
            <a:r>
              <a:rPr lang="en-US" dirty="0" smtClean="0"/>
              <a:t> A)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45672" y="2196767"/>
            <a:ext cx="7694613" cy="3316514"/>
          </a:xfrm>
        </p:spPr>
        <p:txBody>
          <a:bodyPr>
            <a:noAutofit/>
          </a:bodyPr>
          <a:lstStyle/>
          <a:p>
            <a:pPr marL="711200" indent="-711200" algn="just">
              <a:buFont typeface="Wingdings" panose="05000000000000000000" pitchFamily="2" charset="2"/>
              <a:buChar char="v"/>
            </a:pPr>
            <a:r>
              <a:rPr lang="en-US" sz="2400" dirty="0" err="1" smtClean="0">
                <a:solidFill>
                  <a:schemeClr val="tx1"/>
                </a:solidFill>
              </a:rPr>
              <a:t>Terdapat</a:t>
            </a:r>
            <a:r>
              <a:rPr lang="en-US" sz="2400" dirty="0" smtClean="0">
                <a:solidFill>
                  <a:schemeClr val="tx1"/>
                </a:solidFill>
              </a:rPr>
              <a:t> lima (5) item/ </a:t>
            </a:r>
            <a:r>
              <a:rPr lang="en-US" sz="2400" dirty="0" err="1" smtClean="0">
                <a:solidFill>
                  <a:schemeClr val="tx1"/>
                </a:solidFill>
              </a:rPr>
              <a:t>kategori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soalan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dalam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Bahagian</a:t>
            </a:r>
            <a:r>
              <a:rPr lang="en-US" sz="2400" b="1" dirty="0" smtClean="0">
                <a:solidFill>
                  <a:schemeClr val="tx1"/>
                </a:solidFill>
              </a:rPr>
              <a:t> A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iaitu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M</a:t>
            </a:r>
            <a:r>
              <a:rPr lang="en-US" sz="2400" i="1" dirty="0" err="1" smtClean="0">
                <a:solidFill>
                  <a:schemeClr val="tx1"/>
                </a:solidFill>
              </a:rPr>
              <a:t>orfologi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i="1" dirty="0" err="1">
                <a:solidFill>
                  <a:schemeClr val="tx1"/>
                </a:solidFill>
              </a:rPr>
              <a:t>S</a:t>
            </a:r>
            <a:r>
              <a:rPr lang="en-US" sz="2400" i="1" dirty="0" err="1" smtClean="0">
                <a:solidFill>
                  <a:schemeClr val="tx1"/>
                </a:solidFill>
              </a:rPr>
              <a:t>intaksis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i="1" dirty="0" err="1">
                <a:solidFill>
                  <a:schemeClr val="tx1"/>
                </a:solidFill>
              </a:rPr>
              <a:t>P</a:t>
            </a:r>
            <a:r>
              <a:rPr lang="en-US" sz="2400" i="1" dirty="0" err="1" smtClean="0">
                <a:solidFill>
                  <a:schemeClr val="tx1"/>
                </a:solidFill>
              </a:rPr>
              <a:t>enyuntingan</a:t>
            </a:r>
            <a:r>
              <a:rPr lang="en-US" sz="2400" dirty="0" smtClean="0">
                <a:solidFill>
                  <a:schemeClr val="tx1"/>
                </a:solidFill>
              </a:rPr>
              <a:t>,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i="1" dirty="0">
                <a:solidFill>
                  <a:schemeClr val="tx1"/>
                </a:solidFill>
              </a:rPr>
              <a:t>Bahasa </a:t>
            </a:r>
            <a:r>
              <a:rPr lang="en-US" sz="2400" i="1" dirty="0" err="1">
                <a:solidFill>
                  <a:schemeClr val="tx1"/>
                </a:solidFill>
              </a:rPr>
              <a:t>Melayu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i="1" dirty="0" smtClean="0">
                <a:solidFill>
                  <a:schemeClr val="tx1"/>
                </a:solidFill>
              </a:rPr>
              <a:t>Standard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dan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P</a:t>
            </a:r>
            <a:r>
              <a:rPr lang="en-US" sz="2400" i="1" dirty="0" err="1" smtClean="0">
                <a:solidFill>
                  <a:schemeClr val="tx1"/>
                </a:solidFill>
              </a:rPr>
              <a:t>eribahasa</a:t>
            </a:r>
            <a:r>
              <a:rPr lang="en-US" sz="2400" dirty="0" smtClean="0">
                <a:solidFill>
                  <a:schemeClr val="tx1"/>
                </a:solidFill>
              </a:rPr>
              <a:t>. </a:t>
            </a:r>
          </a:p>
          <a:p>
            <a:pPr marL="711200" indent="-711200" algn="just">
              <a:buFont typeface="Wingdings" panose="05000000000000000000" pitchFamily="2" charset="2"/>
              <a:buChar char="v"/>
            </a:pPr>
            <a:r>
              <a:rPr lang="en-US" sz="2400" dirty="0" err="1" smtClean="0">
                <a:solidFill>
                  <a:schemeClr val="tx1"/>
                </a:solidFill>
              </a:rPr>
              <a:t>Semua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soalan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tersebut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berbentuk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subjektif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respons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terhad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respons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terbuka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  <a:endParaRPr lang="en-MY" sz="2400" dirty="0" smtClean="0">
              <a:solidFill>
                <a:schemeClr val="tx1"/>
              </a:solidFill>
            </a:endParaRPr>
          </a:p>
          <a:p>
            <a:pPr marL="711200" indent="-711200" algn="just">
              <a:buFont typeface="Wingdings" panose="05000000000000000000" pitchFamily="2" charset="2"/>
              <a:buChar char="v"/>
            </a:pPr>
            <a:r>
              <a:rPr lang="en-US" sz="2400" dirty="0" err="1">
                <a:solidFill>
                  <a:schemeClr val="tx1"/>
                </a:solidFill>
              </a:rPr>
              <a:t>Markah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penuh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Bahagian</a:t>
            </a:r>
            <a:r>
              <a:rPr lang="en-US" sz="2400" dirty="0">
                <a:solidFill>
                  <a:schemeClr val="tx1"/>
                </a:solidFill>
              </a:rPr>
              <a:t> A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sebanyak</a:t>
            </a:r>
            <a:r>
              <a:rPr lang="en-US" sz="2400" dirty="0">
                <a:solidFill>
                  <a:schemeClr val="tx1"/>
                </a:solidFill>
              </a:rPr>
              <a:t> 35 </a:t>
            </a:r>
            <a:r>
              <a:rPr lang="en-US" sz="2400" dirty="0" err="1">
                <a:solidFill>
                  <a:schemeClr val="tx1"/>
                </a:solidFill>
              </a:rPr>
              <a:t>markah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en-MY" sz="2400" dirty="0">
              <a:solidFill>
                <a:schemeClr val="tx1"/>
              </a:solidFill>
            </a:endParaRPr>
          </a:p>
          <a:p>
            <a:pPr algn="just"/>
            <a:r>
              <a:rPr lang="en-MY" sz="2400" dirty="0">
                <a:solidFill>
                  <a:schemeClr val="tx1"/>
                </a:solidFill>
              </a:rPr>
              <a:t/>
            </a:r>
            <a:br>
              <a:rPr lang="en-MY" sz="2400" dirty="0">
                <a:solidFill>
                  <a:schemeClr val="tx1"/>
                </a:solidFill>
              </a:rPr>
            </a:b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4482" y="6427694"/>
            <a:ext cx="45675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MY" b="1" dirty="0"/>
              <a:t>© </a:t>
            </a:r>
            <a:r>
              <a:rPr lang="en-MY" b="1" dirty="0" err="1"/>
              <a:t>Penerbitan</a:t>
            </a:r>
            <a:r>
              <a:rPr lang="en-MY" b="1" dirty="0"/>
              <a:t> </a:t>
            </a:r>
            <a:r>
              <a:rPr lang="en-MY" b="1" dirty="0" err="1"/>
              <a:t>Pelangi</a:t>
            </a:r>
            <a:r>
              <a:rPr lang="en-MY" b="1" dirty="0"/>
              <a:t> </a:t>
            </a:r>
            <a:r>
              <a:rPr lang="en-MY" b="1" dirty="0" err="1"/>
              <a:t>Sdn</a:t>
            </a:r>
            <a:r>
              <a:rPr lang="en-MY" b="1" dirty="0"/>
              <a:t>. Bhd. </a:t>
            </a:r>
            <a:br>
              <a:rPr lang="en-MY" b="1" dirty="0"/>
            </a:br>
            <a:endParaRPr lang="en-MY" b="1" dirty="0"/>
          </a:p>
        </p:txBody>
      </p:sp>
    </p:spTree>
    <p:extLst>
      <p:ext uri="{BB962C8B-B14F-4D97-AF65-F5344CB8AC3E}">
        <p14:creationId xmlns:p14="http://schemas.microsoft.com/office/powerpoint/2010/main" val="2673687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69" y="420889"/>
            <a:ext cx="10075667" cy="980633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Contoh</a:t>
            </a:r>
            <a:r>
              <a:rPr lang="en-US" b="1" dirty="0" smtClean="0"/>
              <a:t> </a:t>
            </a:r>
            <a:r>
              <a:rPr lang="en-US" b="1" dirty="0" err="1" smtClean="0"/>
              <a:t>soalan</a:t>
            </a:r>
            <a:r>
              <a:rPr lang="en-US" b="1" dirty="0"/>
              <a:t> </a:t>
            </a:r>
            <a:r>
              <a:rPr lang="en-US" b="1" dirty="0" err="1" smtClean="0"/>
              <a:t>Bahagian</a:t>
            </a:r>
            <a:r>
              <a:rPr lang="en-US" b="1" dirty="0" smtClean="0"/>
              <a:t> A: </a:t>
            </a:r>
            <a:r>
              <a:rPr lang="en-US" b="1" dirty="0" err="1" smtClean="0"/>
              <a:t>Soalan</a:t>
            </a:r>
            <a:r>
              <a:rPr lang="en-US" b="1" dirty="0" smtClean="0"/>
              <a:t> 1 – </a:t>
            </a:r>
            <a:r>
              <a:rPr lang="en-US" b="1" dirty="0" err="1" smtClean="0"/>
              <a:t>Morfologi</a:t>
            </a:r>
            <a:endParaRPr lang="en-US" b="1" dirty="0"/>
          </a:p>
        </p:txBody>
      </p:sp>
      <p:sp>
        <p:nvSpPr>
          <p:cNvPr id="18" name="Snip Single Corner Rectangle 17"/>
          <p:cNvSpPr/>
          <p:nvPr/>
        </p:nvSpPr>
        <p:spPr>
          <a:xfrm>
            <a:off x="763039" y="5687367"/>
            <a:ext cx="4840488" cy="533347"/>
          </a:xfrm>
          <a:prstGeom prst="snip1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Aspek</a:t>
            </a:r>
            <a:r>
              <a:rPr lang="en-US" b="1" dirty="0" smtClean="0">
                <a:solidFill>
                  <a:schemeClr val="tx1"/>
                </a:solidFill>
              </a:rPr>
              <a:t>: Kata </a:t>
            </a:r>
            <a:r>
              <a:rPr lang="en-US" b="1" dirty="0" smtClean="0">
                <a:solidFill>
                  <a:schemeClr val="tx1"/>
                </a:solidFill>
              </a:rPr>
              <a:t>Ganda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&amp; Kata </a:t>
            </a:r>
            <a:r>
              <a:rPr lang="en-US" b="1" dirty="0" err="1" smtClean="0">
                <a:solidFill>
                  <a:schemeClr val="tx1"/>
                </a:solidFill>
              </a:rPr>
              <a:t>Majmuk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Mantap</a:t>
            </a:r>
            <a:endParaRPr lang="en-MY" b="1" dirty="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624482" y="6427694"/>
            <a:ext cx="45675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MY" b="1" dirty="0"/>
              <a:t>© </a:t>
            </a:r>
            <a:r>
              <a:rPr lang="en-MY" b="1" dirty="0" err="1"/>
              <a:t>Penerbitan</a:t>
            </a:r>
            <a:r>
              <a:rPr lang="en-MY" b="1" dirty="0"/>
              <a:t> </a:t>
            </a:r>
            <a:r>
              <a:rPr lang="en-MY" b="1" dirty="0" err="1"/>
              <a:t>Pelangi</a:t>
            </a:r>
            <a:r>
              <a:rPr lang="en-MY" b="1" dirty="0"/>
              <a:t> </a:t>
            </a:r>
            <a:r>
              <a:rPr lang="en-MY" b="1" dirty="0" err="1"/>
              <a:t>Sdn</a:t>
            </a:r>
            <a:r>
              <a:rPr lang="en-MY" b="1" dirty="0"/>
              <a:t>. Bhd. </a:t>
            </a:r>
            <a:br>
              <a:rPr lang="en-MY" b="1" dirty="0"/>
            </a:br>
            <a:endParaRPr lang="en-MY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040" y="1061021"/>
            <a:ext cx="9174336" cy="4438716"/>
          </a:xfrm>
          <a:prstGeom prst="rect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154606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7624482" y="6427694"/>
            <a:ext cx="45675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MY" b="1" dirty="0"/>
              <a:t>© </a:t>
            </a:r>
            <a:r>
              <a:rPr lang="en-MY" b="1" dirty="0" err="1"/>
              <a:t>Penerbitan</a:t>
            </a:r>
            <a:r>
              <a:rPr lang="en-MY" b="1" dirty="0"/>
              <a:t> </a:t>
            </a:r>
            <a:r>
              <a:rPr lang="en-MY" b="1" dirty="0" err="1"/>
              <a:t>Pelangi</a:t>
            </a:r>
            <a:r>
              <a:rPr lang="en-MY" b="1" dirty="0"/>
              <a:t> </a:t>
            </a:r>
            <a:r>
              <a:rPr lang="en-MY" b="1" dirty="0" err="1"/>
              <a:t>Sdn</a:t>
            </a:r>
            <a:r>
              <a:rPr lang="en-MY" b="1" dirty="0"/>
              <a:t>. Bhd. </a:t>
            </a:r>
            <a:br>
              <a:rPr lang="en-MY" b="1" dirty="0"/>
            </a:br>
            <a:endParaRPr lang="en-MY" b="1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53341" y="393235"/>
            <a:ext cx="10075667" cy="980633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Contoh</a:t>
            </a:r>
            <a:r>
              <a:rPr lang="en-US" b="1" dirty="0" smtClean="0"/>
              <a:t> </a:t>
            </a:r>
            <a:r>
              <a:rPr lang="en-US" b="1" dirty="0" err="1" smtClean="0"/>
              <a:t>soalan</a:t>
            </a:r>
            <a:r>
              <a:rPr lang="en-US" b="1" dirty="0"/>
              <a:t> </a:t>
            </a:r>
            <a:r>
              <a:rPr lang="en-US" b="1" dirty="0" err="1" smtClean="0"/>
              <a:t>Bahagian</a:t>
            </a:r>
            <a:r>
              <a:rPr lang="en-US" b="1" dirty="0" smtClean="0"/>
              <a:t> A: </a:t>
            </a:r>
            <a:r>
              <a:rPr lang="en-US" b="1" dirty="0" err="1" smtClean="0"/>
              <a:t>Soalan</a:t>
            </a:r>
            <a:r>
              <a:rPr lang="en-US" b="1" dirty="0" smtClean="0"/>
              <a:t> 2 – </a:t>
            </a:r>
            <a:r>
              <a:rPr lang="en-US" b="1" dirty="0" err="1" smtClean="0"/>
              <a:t>Sintaksis</a:t>
            </a:r>
            <a:endParaRPr lang="en-US" b="1" dirty="0"/>
          </a:p>
        </p:txBody>
      </p:sp>
      <p:sp>
        <p:nvSpPr>
          <p:cNvPr id="10" name="Snip Single Corner Rectangle 9"/>
          <p:cNvSpPr/>
          <p:nvPr/>
        </p:nvSpPr>
        <p:spPr>
          <a:xfrm>
            <a:off x="1014611" y="5753004"/>
            <a:ext cx="6477002" cy="533347"/>
          </a:xfrm>
          <a:prstGeom prst="snip1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err="1" smtClean="0">
                <a:solidFill>
                  <a:schemeClr val="tx1"/>
                </a:solidFill>
              </a:rPr>
              <a:t>Aspek</a:t>
            </a:r>
            <a:r>
              <a:rPr lang="en-US" b="1" dirty="0" smtClean="0">
                <a:solidFill>
                  <a:schemeClr val="tx1"/>
                </a:solidFill>
              </a:rPr>
              <a:t>: </a:t>
            </a:r>
            <a:r>
              <a:rPr lang="en-US" b="1" dirty="0" err="1">
                <a:solidFill>
                  <a:schemeClr val="tx1"/>
                </a:solidFill>
              </a:rPr>
              <a:t>S</a:t>
            </a:r>
            <a:r>
              <a:rPr lang="en-US" b="1" dirty="0" err="1" smtClean="0">
                <a:solidFill>
                  <a:schemeClr val="tx1"/>
                </a:solidFill>
              </a:rPr>
              <a:t>usunan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ayat</a:t>
            </a:r>
            <a:r>
              <a:rPr lang="en-US" b="1" dirty="0" smtClean="0">
                <a:solidFill>
                  <a:schemeClr val="tx1"/>
                </a:solidFill>
              </a:rPr>
              <a:t> (Ayat </a:t>
            </a:r>
            <a:r>
              <a:rPr lang="en-US" b="1" dirty="0" err="1" smtClean="0">
                <a:solidFill>
                  <a:schemeClr val="tx1"/>
                </a:solidFill>
              </a:rPr>
              <a:t>bersusunan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songsang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  <a:endParaRPr lang="en-MY" b="1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612" y="1144600"/>
            <a:ext cx="8519353" cy="4383850"/>
          </a:xfrm>
          <a:prstGeom prst="rect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123040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7624482" y="6427694"/>
            <a:ext cx="45675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MY" b="1" dirty="0"/>
              <a:t>© </a:t>
            </a:r>
            <a:r>
              <a:rPr lang="en-MY" b="1" dirty="0" err="1"/>
              <a:t>Penerbitan</a:t>
            </a:r>
            <a:r>
              <a:rPr lang="en-MY" b="1" dirty="0"/>
              <a:t> </a:t>
            </a:r>
            <a:r>
              <a:rPr lang="en-MY" b="1" dirty="0" err="1"/>
              <a:t>Pelangi</a:t>
            </a:r>
            <a:r>
              <a:rPr lang="en-MY" b="1" dirty="0"/>
              <a:t> </a:t>
            </a:r>
            <a:r>
              <a:rPr lang="en-MY" b="1" dirty="0" err="1"/>
              <a:t>Sdn</a:t>
            </a:r>
            <a:r>
              <a:rPr lang="en-MY" b="1" dirty="0"/>
              <a:t>. Bhd. </a:t>
            </a:r>
            <a:br>
              <a:rPr lang="en-MY" b="1" dirty="0"/>
            </a:br>
            <a:endParaRPr lang="en-MY" b="1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98814" y="378242"/>
            <a:ext cx="10543754" cy="980633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Contoh</a:t>
            </a:r>
            <a:r>
              <a:rPr lang="en-US" b="1" dirty="0" smtClean="0"/>
              <a:t> </a:t>
            </a:r>
            <a:r>
              <a:rPr lang="en-US" b="1" dirty="0" err="1" smtClean="0"/>
              <a:t>soalan</a:t>
            </a:r>
            <a:r>
              <a:rPr lang="en-US" b="1" dirty="0"/>
              <a:t> </a:t>
            </a:r>
            <a:r>
              <a:rPr lang="en-US" b="1" dirty="0" err="1" smtClean="0"/>
              <a:t>Bahagian</a:t>
            </a:r>
            <a:r>
              <a:rPr lang="en-US" b="1" dirty="0" smtClean="0"/>
              <a:t> A: </a:t>
            </a:r>
            <a:r>
              <a:rPr lang="en-US" b="1" dirty="0" err="1" smtClean="0"/>
              <a:t>Soalan</a:t>
            </a:r>
            <a:r>
              <a:rPr lang="en-US" b="1" dirty="0" smtClean="0"/>
              <a:t> 3 – </a:t>
            </a:r>
            <a:r>
              <a:rPr lang="en-US" b="1" dirty="0" err="1" smtClean="0"/>
              <a:t>Penyuntingan</a:t>
            </a:r>
            <a:endParaRPr lang="en-US" b="1" dirty="0"/>
          </a:p>
        </p:txBody>
      </p:sp>
      <p:sp>
        <p:nvSpPr>
          <p:cNvPr id="10" name="Snip Single Corner Rectangle 9"/>
          <p:cNvSpPr/>
          <p:nvPr/>
        </p:nvSpPr>
        <p:spPr>
          <a:xfrm>
            <a:off x="915884" y="5557327"/>
            <a:ext cx="6477002" cy="533347"/>
          </a:xfrm>
          <a:prstGeom prst="snip1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err="1" smtClean="0">
                <a:solidFill>
                  <a:schemeClr val="tx1"/>
                </a:solidFill>
              </a:rPr>
              <a:t>Aspek</a:t>
            </a:r>
            <a:r>
              <a:rPr lang="en-US" b="1" dirty="0" smtClean="0">
                <a:solidFill>
                  <a:schemeClr val="tx1"/>
                </a:solidFill>
              </a:rPr>
              <a:t>: </a:t>
            </a:r>
            <a:r>
              <a:rPr lang="en-US" b="1" dirty="0" err="1" smtClean="0">
                <a:solidFill>
                  <a:schemeClr val="tx1"/>
                </a:solidFill>
              </a:rPr>
              <a:t>Kesalahan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ejaan</a:t>
            </a:r>
            <a:r>
              <a:rPr lang="en-US" b="1" dirty="0" smtClean="0">
                <a:solidFill>
                  <a:schemeClr val="tx1"/>
                </a:solidFill>
              </a:rPr>
              <a:t>, kata/ </a:t>
            </a:r>
            <a:r>
              <a:rPr lang="en-US" b="1" dirty="0" err="1" smtClean="0">
                <a:solidFill>
                  <a:schemeClr val="tx1"/>
                </a:solidFill>
              </a:rPr>
              <a:t>istilah</a:t>
            </a:r>
            <a:r>
              <a:rPr lang="en-US" b="1" dirty="0" smtClean="0">
                <a:solidFill>
                  <a:schemeClr val="tx1"/>
                </a:solidFill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</a:rPr>
              <a:t>dan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tatabahasa</a:t>
            </a:r>
            <a:endParaRPr lang="en-MY" b="1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884" y="1100215"/>
            <a:ext cx="9581324" cy="4333821"/>
          </a:xfrm>
          <a:prstGeom prst="rect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156637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097" y="159658"/>
            <a:ext cx="9133730" cy="993021"/>
          </a:xfrm>
        </p:spPr>
        <p:txBody>
          <a:bodyPr/>
          <a:lstStyle/>
          <a:p>
            <a:r>
              <a:rPr lang="en-US" b="1" dirty="0" err="1" smtClean="0"/>
              <a:t>Contoh</a:t>
            </a:r>
            <a:r>
              <a:rPr lang="en-US" b="1" dirty="0" smtClean="0"/>
              <a:t> </a:t>
            </a:r>
            <a:r>
              <a:rPr lang="en-US" b="1" dirty="0" err="1"/>
              <a:t>K</a:t>
            </a:r>
            <a:r>
              <a:rPr lang="en-US" b="1" dirty="0" err="1" smtClean="0"/>
              <a:t>esalahan</a:t>
            </a:r>
            <a:r>
              <a:rPr lang="en-US" b="1" dirty="0" smtClean="0"/>
              <a:t> </a:t>
            </a:r>
            <a:r>
              <a:rPr lang="en-US" b="1" dirty="0"/>
              <a:t>B</a:t>
            </a:r>
            <a:r>
              <a:rPr lang="en-US" b="1" dirty="0" smtClean="0"/>
              <a:t>ahasa</a:t>
            </a:r>
            <a:endParaRPr lang="en-US" b="1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1045945" y="1043822"/>
            <a:ext cx="4205168" cy="5073950"/>
          </a:xfr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en-US" sz="2000" b="1" u="sng" dirty="0" err="1" smtClean="0"/>
              <a:t>Kesalahan</a:t>
            </a:r>
            <a:r>
              <a:rPr lang="en-US" sz="2000" b="1" u="sng" dirty="0" smtClean="0"/>
              <a:t> </a:t>
            </a:r>
            <a:r>
              <a:rPr lang="en-US" sz="2000" b="1" u="sng" dirty="0" err="1" smtClean="0"/>
              <a:t>Ejaan</a:t>
            </a:r>
            <a:endParaRPr lang="en-US" sz="2000" b="1" u="sng" dirty="0" smtClean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err="1" smtClean="0">
                <a:latin typeface="Comic Sans MS" panose="030F0702030302020204" pitchFamily="66" charset="0"/>
              </a:rPr>
              <a:t>atlit</a:t>
            </a:r>
            <a:r>
              <a:rPr lang="en-US" dirty="0" smtClean="0">
                <a:latin typeface="Comic Sans MS" panose="030F0702030302020204" pitchFamily="66" charset="0"/>
              </a:rPr>
              <a:t> 				– </a:t>
            </a:r>
            <a:r>
              <a:rPr lang="en-US" dirty="0" err="1" smtClean="0">
                <a:latin typeface="Comic Sans MS" panose="030F0702030302020204" pitchFamily="66" charset="0"/>
              </a:rPr>
              <a:t>atlet</a:t>
            </a:r>
            <a:endParaRPr lang="en-US" dirty="0" smtClean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smtClean="0">
                <a:latin typeface="Comic Sans MS" panose="030F0702030302020204" pitchFamily="66" charset="0"/>
              </a:rPr>
              <a:t>bowling 			– </a:t>
            </a:r>
            <a:r>
              <a:rPr lang="en-US" dirty="0" err="1" smtClean="0">
                <a:latin typeface="Comic Sans MS" panose="030F0702030302020204" pitchFamily="66" charset="0"/>
              </a:rPr>
              <a:t>boling</a:t>
            </a:r>
            <a:endParaRPr lang="en-US" dirty="0" smtClean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err="1" smtClean="0">
                <a:latin typeface="Comic Sans MS" panose="030F0702030302020204" pitchFamily="66" charset="0"/>
              </a:rPr>
              <a:t>deligasi</a:t>
            </a:r>
            <a:r>
              <a:rPr lang="en-US" dirty="0" smtClean="0">
                <a:latin typeface="Comic Sans MS" panose="030F0702030302020204" pitchFamily="66" charset="0"/>
              </a:rPr>
              <a:t> 			– </a:t>
            </a:r>
            <a:r>
              <a:rPr lang="en-US" dirty="0" err="1" smtClean="0">
                <a:latin typeface="Comic Sans MS" panose="030F0702030302020204" pitchFamily="66" charset="0"/>
              </a:rPr>
              <a:t>delegasi</a:t>
            </a:r>
            <a:endParaRPr lang="en-US" dirty="0" smtClean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err="1" smtClean="0">
                <a:latin typeface="Comic Sans MS" panose="030F0702030302020204" pitchFamily="66" charset="0"/>
              </a:rPr>
              <a:t>istirehat</a:t>
            </a:r>
            <a:r>
              <a:rPr lang="en-US" dirty="0" smtClean="0">
                <a:latin typeface="Comic Sans MS" panose="030F0702030302020204" pitchFamily="66" charset="0"/>
              </a:rPr>
              <a:t> 			– </a:t>
            </a:r>
            <a:r>
              <a:rPr lang="en-US" dirty="0" err="1" smtClean="0">
                <a:latin typeface="Comic Sans MS" panose="030F0702030302020204" pitchFamily="66" charset="0"/>
              </a:rPr>
              <a:t>istirahat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err="1" smtClean="0">
                <a:latin typeface="Comic Sans MS" panose="030F0702030302020204" pitchFamily="66" charset="0"/>
              </a:rPr>
              <a:t>komisyen</a:t>
            </a:r>
            <a:r>
              <a:rPr lang="en-US" dirty="0" smtClean="0">
                <a:latin typeface="Comic Sans MS" panose="030F0702030302020204" pitchFamily="66" charset="0"/>
              </a:rPr>
              <a:t> 		– </a:t>
            </a:r>
            <a:r>
              <a:rPr lang="en-US" dirty="0" err="1" smtClean="0">
                <a:latin typeface="Comic Sans MS" panose="030F0702030302020204" pitchFamily="66" charset="0"/>
              </a:rPr>
              <a:t>komisen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err="1" smtClean="0">
                <a:latin typeface="Comic Sans MS" panose="030F0702030302020204" pitchFamily="66" charset="0"/>
              </a:rPr>
              <a:t>kolestrol</a:t>
            </a:r>
            <a:r>
              <a:rPr lang="en-US" dirty="0" smtClean="0">
                <a:latin typeface="Comic Sans MS" panose="030F0702030302020204" pitchFamily="66" charset="0"/>
              </a:rPr>
              <a:t> 			– </a:t>
            </a:r>
            <a:r>
              <a:rPr lang="en-US" dirty="0" err="1" smtClean="0">
                <a:latin typeface="Comic Sans MS" panose="030F0702030302020204" pitchFamily="66" charset="0"/>
              </a:rPr>
              <a:t>kolesterol</a:t>
            </a:r>
            <a:endParaRPr lang="en-US" dirty="0" smtClean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err="1" smtClean="0">
                <a:latin typeface="Comic Sans MS" panose="030F0702030302020204" pitchFamily="66" charset="0"/>
              </a:rPr>
              <a:t>komersil</a:t>
            </a:r>
            <a:r>
              <a:rPr lang="en-US" dirty="0" smtClean="0">
                <a:latin typeface="Comic Sans MS" panose="030F0702030302020204" pitchFamily="66" charset="0"/>
              </a:rPr>
              <a:t> 			– </a:t>
            </a:r>
            <a:r>
              <a:rPr lang="en-US" dirty="0" err="1" smtClean="0">
                <a:latin typeface="Comic Sans MS" panose="030F0702030302020204" pitchFamily="66" charset="0"/>
              </a:rPr>
              <a:t>komersial</a:t>
            </a:r>
            <a:endParaRPr lang="en-US" dirty="0" smtClean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err="1" smtClean="0">
                <a:latin typeface="Comic Sans MS" panose="030F0702030302020204" pitchFamily="66" charset="0"/>
              </a:rPr>
              <a:t>lagenda</a:t>
            </a:r>
            <a:r>
              <a:rPr lang="en-US" dirty="0" smtClean="0">
                <a:latin typeface="Comic Sans MS" panose="030F0702030302020204" pitchFamily="66" charset="0"/>
              </a:rPr>
              <a:t> 			– </a:t>
            </a:r>
            <a:r>
              <a:rPr lang="en-US" dirty="0" err="1" smtClean="0">
                <a:latin typeface="Comic Sans MS" panose="030F0702030302020204" pitchFamily="66" charset="0"/>
              </a:rPr>
              <a:t>legenda</a:t>
            </a:r>
            <a:endParaRPr lang="en-US" dirty="0" smtClean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err="1" smtClean="0">
                <a:latin typeface="Comic Sans MS" panose="030F0702030302020204" pitchFamily="66" charset="0"/>
              </a:rPr>
              <a:t>ko-kurikulum</a:t>
            </a:r>
            <a:r>
              <a:rPr lang="en-US" dirty="0" smtClean="0">
                <a:latin typeface="Comic Sans MS" panose="030F0702030302020204" pitchFamily="66" charset="0"/>
              </a:rPr>
              <a:t> 		– </a:t>
            </a:r>
            <a:r>
              <a:rPr lang="en-US" dirty="0" err="1" smtClean="0">
                <a:latin typeface="Comic Sans MS" panose="030F0702030302020204" pitchFamily="66" charset="0"/>
              </a:rPr>
              <a:t>kokurikulum</a:t>
            </a:r>
            <a:endParaRPr lang="en-US" dirty="0" smtClean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err="1" smtClean="0">
                <a:latin typeface="Comic Sans MS" panose="030F0702030302020204" pitchFamily="66" charset="0"/>
              </a:rPr>
              <a:t>mengenepikan</a:t>
            </a:r>
            <a:r>
              <a:rPr lang="en-US" dirty="0" smtClean="0">
                <a:latin typeface="Comic Sans MS" panose="030F0702030302020204" pitchFamily="66" charset="0"/>
              </a:rPr>
              <a:t> 	– </a:t>
            </a:r>
            <a:r>
              <a:rPr lang="en-US" dirty="0" err="1" smtClean="0">
                <a:latin typeface="Comic Sans MS" panose="030F0702030302020204" pitchFamily="66" charset="0"/>
              </a:rPr>
              <a:t>mengetepikan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err="1">
                <a:latin typeface="Comic Sans MS" panose="030F0702030302020204" pitchFamily="66" charset="0"/>
              </a:rPr>
              <a:t>m</a:t>
            </a:r>
            <a:r>
              <a:rPr lang="en-US" dirty="0" err="1" smtClean="0">
                <a:latin typeface="Comic Sans MS" panose="030F0702030302020204" pitchFamily="66" charset="0"/>
              </a:rPr>
              <a:t>erbahaya</a:t>
            </a:r>
            <a:r>
              <a:rPr lang="en-US" dirty="0" smtClean="0">
                <a:latin typeface="Comic Sans MS" panose="030F0702030302020204" pitchFamily="66" charset="0"/>
              </a:rPr>
              <a:t>	 	– </a:t>
            </a:r>
            <a:r>
              <a:rPr lang="en-US" dirty="0" err="1" smtClean="0">
                <a:latin typeface="Comic Sans MS" panose="030F0702030302020204" pitchFamily="66" charset="0"/>
              </a:rPr>
              <a:t>berbahaya</a:t>
            </a:r>
            <a:r>
              <a:rPr lang="en-US" dirty="0" smtClean="0">
                <a:latin typeface="Comic Sans MS" panose="030F0702030302020204" pitchFamily="66" charset="0"/>
              </a:rPr>
              <a:t> 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err="1">
                <a:latin typeface="Comic Sans MS" panose="030F0702030302020204" pitchFamily="66" charset="0"/>
              </a:rPr>
              <a:t>s</a:t>
            </a:r>
            <a:r>
              <a:rPr lang="en-US" dirty="0" err="1" smtClean="0">
                <a:latin typeface="Comic Sans MS" panose="030F0702030302020204" pitchFamily="66" charset="0"/>
              </a:rPr>
              <a:t>anwic</a:t>
            </a:r>
            <a:r>
              <a:rPr lang="en-US" dirty="0" smtClean="0">
                <a:latin typeface="Comic Sans MS" panose="030F0702030302020204" pitchFamily="66" charset="0"/>
              </a:rPr>
              <a:t> 			– </a:t>
            </a:r>
            <a:r>
              <a:rPr lang="en-US" dirty="0" err="1" smtClean="0">
                <a:latin typeface="Comic Sans MS" panose="030F0702030302020204" pitchFamily="66" charset="0"/>
              </a:rPr>
              <a:t>sandwic</a:t>
            </a:r>
            <a:endParaRPr lang="en-US" sz="2000" dirty="0">
              <a:latin typeface="Comic Sans MS" panose="030F0702030302020204" pitchFamily="66" charset="0"/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sz="half" idx="2"/>
          </p:nvPr>
        </p:nvSpPr>
        <p:spPr>
          <a:xfrm>
            <a:off x="5431961" y="1043822"/>
            <a:ext cx="6081165" cy="5149160"/>
          </a:xfr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000" b="1" u="sng" dirty="0" err="1" smtClean="0"/>
              <a:t>Kesalahan</a:t>
            </a:r>
            <a:r>
              <a:rPr lang="en-US" sz="2000" b="1" u="sng" dirty="0" smtClean="0"/>
              <a:t> </a:t>
            </a:r>
            <a:r>
              <a:rPr lang="en-US" sz="2000" b="1" u="sng" dirty="0" err="1" smtClean="0"/>
              <a:t>Tatabahasa</a:t>
            </a:r>
            <a:endParaRPr lang="en-US" sz="2000" b="1" u="sng" dirty="0" smtClean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err="1" smtClean="0">
                <a:latin typeface="Comic Sans MS" panose="030F0702030302020204" pitchFamily="66" charset="0"/>
              </a:rPr>
              <a:t>membincangkan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n-US" dirty="0" err="1" smtClean="0">
                <a:latin typeface="Comic Sans MS" panose="030F0702030302020204" pitchFamily="66" charset="0"/>
              </a:rPr>
              <a:t>tentang</a:t>
            </a:r>
            <a:r>
              <a:rPr lang="en-US" dirty="0" smtClean="0">
                <a:latin typeface="Comic Sans MS" panose="030F0702030302020204" pitchFamily="66" charset="0"/>
              </a:rPr>
              <a:t> – </a:t>
            </a:r>
            <a:r>
              <a:rPr lang="en-US" dirty="0" err="1" smtClean="0">
                <a:latin typeface="Comic Sans MS" panose="030F0702030302020204" pitchFamily="66" charset="0"/>
              </a:rPr>
              <a:t>membincangkan</a:t>
            </a:r>
            <a:endParaRPr lang="en-US" dirty="0" smtClean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err="1" smtClean="0">
                <a:latin typeface="Comic Sans MS" panose="030F0702030302020204" pitchFamily="66" charset="0"/>
              </a:rPr>
              <a:t>pelbagai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n-US" dirty="0" err="1" smtClean="0">
                <a:latin typeface="Comic Sans MS" panose="030F0702030302020204" pitchFamily="66" charset="0"/>
              </a:rPr>
              <a:t>sayur</a:t>
            </a:r>
            <a:r>
              <a:rPr lang="en-US" dirty="0" smtClean="0">
                <a:latin typeface="Comic Sans MS" panose="030F0702030302020204" pitchFamily="66" charset="0"/>
              </a:rPr>
              <a:t>-mayor – </a:t>
            </a:r>
            <a:r>
              <a:rPr lang="en-US" dirty="0" err="1" smtClean="0">
                <a:latin typeface="Comic Sans MS" panose="030F0702030302020204" pitchFamily="66" charset="0"/>
              </a:rPr>
              <a:t>pelbagai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n-US" dirty="0" err="1" smtClean="0">
                <a:latin typeface="Comic Sans MS" panose="030F0702030302020204" pitchFamily="66" charset="0"/>
              </a:rPr>
              <a:t>sayur</a:t>
            </a:r>
            <a:endParaRPr lang="en-US" dirty="0" smtClean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err="1" smtClean="0">
                <a:latin typeface="Comic Sans MS" panose="030F0702030302020204" pitchFamily="66" charset="0"/>
              </a:rPr>
              <a:t>berbagai</a:t>
            </a:r>
            <a:r>
              <a:rPr lang="en-US" dirty="0" smtClean="0">
                <a:latin typeface="Comic Sans MS" panose="030F0702030302020204" pitchFamily="66" charset="0"/>
              </a:rPr>
              <a:t> – </a:t>
            </a:r>
            <a:r>
              <a:rPr lang="en-US" dirty="0" err="1" smtClean="0">
                <a:latin typeface="Comic Sans MS" panose="030F0702030302020204" pitchFamily="66" charset="0"/>
              </a:rPr>
              <a:t>berbagai-bagai</a:t>
            </a:r>
            <a:r>
              <a:rPr lang="en-US" dirty="0" smtClean="0">
                <a:latin typeface="Comic Sans MS" panose="030F0702030302020204" pitchFamily="66" charset="0"/>
              </a:rPr>
              <a:t>/ </a:t>
            </a:r>
            <a:r>
              <a:rPr lang="en-US" dirty="0" err="1" smtClean="0">
                <a:latin typeface="Comic Sans MS" panose="030F0702030302020204" pitchFamily="66" charset="0"/>
              </a:rPr>
              <a:t>pelbagai</a:t>
            </a:r>
            <a:endParaRPr lang="en-US" dirty="0" smtClean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err="1" smtClean="0">
                <a:latin typeface="Comic Sans MS" panose="030F0702030302020204" pitchFamily="66" charset="0"/>
              </a:rPr>
              <a:t>semua</a:t>
            </a:r>
            <a:r>
              <a:rPr lang="en-US" dirty="0" smtClean="0">
                <a:latin typeface="Comic Sans MS" panose="030F0702030302020204" pitchFamily="66" charset="0"/>
              </a:rPr>
              <a:t> murid-murid – </a:t>
            </a:r>
            <a:r>
              <a:rPr lang="en-US" dirty="0" err="1" smtClean="0">
                <a:latin typeface="Comic Sans MS" panose="030F0702030302020204" pitchFamily="66" charset="0"/>
              </a:rPr>
              <a:t>semua</a:t>
            </a:r>
            <a:r>
              <a:rPr lang="en-US" dirty="0" smtClean="0">
                <a:latin typeface="Comic Sans MS" panose="030F0702030302020204" pitchFamily="66" charset="0"/>
              </a:rPr>
              <a:t> murid/ murid-murid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err="1" smtClean="0">
                <a:latin typeface="Comic Sans MS" panose="030F0702030302020204" pitchFamily="66" charset="0"/>
              </a:rPr>
              <a:t>setengah</a:t>
            </a:r>
            <a:r>
              <a:rPr lang="en-US" dirty="0" smtClean="0">
                <a:latin typeface="Comic Sans MS" panose="030F0702030302020204" pitchFamily="66" charset="0"/>
              </a:rPr>
              <a:t> – </a:t>
            </a:r>
            <a:r>
              <a:rPr lang="en-US" dirty="0" err="1" smtClean="0">
                <a:latin typeface="Comic Sans MS" panose="030F0702030302020204" pitchFamily="66" charset="0"/>
              </a:rPr>
              <a:t>sesetengah</a:t>
            </a:r>
            <a:endParaRPr lang="en-US" dirty="0" smtClean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err="1" smtClean="0">
                <a:latin typeface="Comic Sans MS" panose="030F0702030302020204" pitchFamily="66" charset="0"/>
              </a:rPr>
              <a:t>Nasi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n-US" dirty="0" err="1" smtClean="0">
                <a:latin typeface="Comic Sans MS" panose="030F0702030302020204" pitchFamily="66" charset="0"/>
              </a:rPr>
              <a:t>Ayam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n-US" dirty="0" err="1" smtClean="0">
                <a:latin typeface="Comic Sans MS" panose="030F0702030302020204" pitchFamily="66" charset="0"/>
              </a:rPr>
              <a:t>Restoran</a:t>
            </a:r>
            <a:r>
              <a:rPr lang="en-US" dirty="0" smtClean="0">
                <a:latin typeface="Comic Sans MS" panose="030F0702030302020204" pitchFamily="66" charset="0"/>
              </a:rPr>
              <a:t> – </a:t>
            </a:r>
            <a:r>
              <a:rPr lang="en-US" dirty="0" err="1" smtClean="0">
                <a:latin typeface="Comic Sans MS" panose="030F0702030302020204" pitchFamily="66" charset="0"/>
              </a:rPr>
              <a:t>Restoran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n-US" dirty="0" err="1" smtClean="0">
                <a:latin typeface="Comic Sans MS" panose="030F0702030302020204" pitchFamily="66" charset="0"/>
              </a:rPr>
              <a:t>Nasi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n-US" dirty="0" err="1" smtClean="0">
                <a:latin typeface="Comic Sans MS" panose="030F0702030302020204" pitchFamily="66" charset="0"/>
              </a:rPr>
              <a:t>Ayam</a:t>
            </a:r>
            <a:endParaRPr lang="en-US" dirty="0" smtClean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err="1" smtClean="0">
                <a:latin typeface="Comic Sans MS" panose="030F0702030302020204" pitchFamily="66" charset="0"/>
              </a:rPr>
              <a:t>saling</a:t>
            </a:r>
            <a:r>
              <a:rPr lang="en-US" dirty="0" smtClean="0">
                <a:latin typeface="Comic Sans MS" panose="030F0702030302020204" pitchFamily="66" charset="0"/>
              </a:rPr>
              <a:t> bantu-</a:t>
            </a:r>
            <a:r>
              <a:rPr lang="en-US" dirty="0" err="1" smtClean="0">
                <a:latin typeface="Comic Sans MS" panose="030F0702030302020204" pitchFamily="66" charset="0"/>
              </a:rPr>
              <a:t>membantu</a:t>
            </a:r>
            <a:r>
              <a:rPr lang="en-US" dirty="0" smtClean="0">
                <a:latin typeface="Comic Sans MS" panose="030F0702030302020204" pitchFamily="66" charset="0"/>
              </a:rPr>
              <a:t> – </a:t>
            </a:r>
            <a:r>
              <a:rPr lang="en-US" dirty="0" err="1" smtClean="0">
                <a:latin typeface="Comic Sans MS" panose="030F0702030302020204" pitchFamily="66" charset="0"/>
              </a:rPr>
              <a:t>saling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n-US" dirty="0" err="1" smtClean="0">
                <a:latin typeface="Comic Sans MS" panose="030F0702030302020204" pitchFamily="66" charset="0"/>
              </a:rPr>
              <a:t>membantu</a:t>
            </a:r>
            <a:r>
              <a:rPr lang="en-US" dirty="0" smtClean="0">
                <a:latin typeface="Comic Sans MS" panose="030F0702030302020204" pitchFamily="66" charset="0"/>
              </a:rPr>
              <a:t>/ bantu-</a:t>
            </a:r>
            <a:r>
              <a:rPr lang="en-US" dirty="0" err="1" smtClean="0">
                <a:latin typeface="Comic Sans MS" panose="030F0702030302020204" pitchFamily="66" charset="0"/>
              </a:rPr>
              <a:t>membantu</a:t>
            </a:r>
            <a:endParaRPr lang="en-US" dirty="0" smtClean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err="1">
                <a:latin typeface="Comic Sans MS" panose="030F0702030302020204" pitchFamily="66" charset="0"/>
              </a:rPr>
              <a:t>b</a:t>
            </a:r>
            <a:r>
              <a:rPr lang="en-US" dirty="0" err="1" smtClean="0">
                <a:latin typeface="Comic Sans MS" panose="030F0702030302020204" pitchFamily="66" charset="0"/>
              </a:rPr>
              <a:t>ila</a:t>
            </a:r>
            <a:r>
              <a:rPr lang="en-US" dirty="0" smtClean="0">
                <a:latin typeface="Comic Sans MS" panose="030F0702030302020204" pitchFamily="66" charset="0"/>
              </a:rPr>
              <a:t> – </a:t>
            </a:r>
            <a:r>
              <a:rPr lang="en-US" dirty="0" err="1" smtClean="0">
                <a:latin typeface="Comic Sans MS" panose="030F0702030302020204" pitchFamily="66" charset="0"/>
              </a:rPr>
              <a:t>apabila</a:t>
            </a:r>
            <a:endParaRPr lang="en-US" dirty="0" smtClean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err="1">
                <a:latin typeface="Comic Sans MS" panose="030F0702030302020204" pitchFamily="66" charset="0"/>
              </a:rPr>
              <a:t>d</a:t>
            </a:r>
            <a:r>
              <a:rPr lang="en-US" dirty="0" err="1" smtClean="0">
                <a:latin typeface="Comic Sans MS" panose="030F0702030302020204" pitchFamily="66" charset="0"/>
              </a:rPr>
              <a:t>itinggalkan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n-US" dirty="0" err="1" smtClean="0">
                <a:latin typeface="Comic Sans MS" panose="030F0702030302020204" pitchFamily="66" charset="0"/>
              </a:rPr>
              <a:t>oleh</a:t>
            </a:r>
            <a:r>
              <a:rPr lang="en-US" dirty="0" smtClean="0">
                <a:latin typeface="Comic Sans MS" panose="030F0702030302020204" pitchFamily="66" charset="0"/>
              </a:rPr>
              <a:t> kami – kami </a:t>
            </a:r>
            <a:r>
              <a:rPr lang="en-US" dirty="0" err="1" smtClean="0">
                <a:latin typeface="Comic Sans MS" panose="030F0702030302020204" pitchFamily="66" charset="0"/>
              </a:rPr>
              <a:t>tinggalkan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4482" y="6427694"/>
            <a:ext cx="45675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MY" b="1" dirty="0"/>
              <a:t>© </a:t>
            </a:r>
            <a:r>
              <a:rPr lang="en-MY" b="1" dirty="0" err="1"/>
              <a:t>Penerbitan</a:t>
            </a:r>
            <a:r>
              <a:rPr lang="en-MY" b="1" dirty="0"/>
              <a:t> </a:t>
            </a:r>
            <a:r>
              <a:rPr lang="en-MY" b="1" dirty="0" err="1"/>
              <a:t>Pelangi</a:t>
            </a:r>
            <a:r>
              <a:rPr lang="en-MY" b="1" dirty="0"/>
              <a:t> </a:t>
            </a:r>
            <a:r>
              <a:rPr lang="en-MY" b="1" dirty="0" err="1"/>
              <a:t>Sdn</a:t>
            </a:r>
            <a:r>
              <a:rPr lang="en-MY" b="1" dirty="0"/>
              <a:t>. Bhd. </a:t>
            </a:r>
            <a:br>
              <a:rPr lang="en-MY" b="1" dirty="0"/>
            </a:br>
            <a:endParaRPr lang="en-MY" b="1" dirty="0"/>
          </a:p>
        </p:txBody>
      </p:sp>
    </p:spTree>
    <p:extLst>
      <p:ext uri="{BB962C8B-B14F-4D97-AF65-F5344CB8AC3E}">
        <p14:creationId xmlns:p14="http://schemas.microsoft.com/office/powerpoint/2010/main" val="1402705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7624482" y="6427694"/>
            <a:ext cx="45675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MY" b="1" dirty="0"/>
              <a:t>© </a:t>
            </a:r>
            <a:r>
              <a:rPr lang="en-MY" b="1" dirty="0" err="1"/>
              <a:t>Penerbitan</a:t>
            </a:r>
            <a:r>
              <a:rPr lang="en-MY" b="1" dirty="0"/>
              <a:t> </a:t>
            </a:r>
            <a:r>
              <a:rPr lang="en-MY" b="1" dirty="0" err="1"/>
              <a:t>Pelangi</a:t>
            </a:r>
            <a:r>
              <a:rPr lang="en-MY" b="1" dirty="0"/>
              <a:t> </a:t>
            </a:r>
            <a:r>
              <a:rPr lang="en-MY" b="1" dirty="0" err="1"/>
              <a:t>Sdn</a:t>
            </a:r>
            <a:r>
              <a:rPr lang="en-MY" b="1" dirty="0"/>
              <a:t>. Bhd. </a:t>
            </a:r>
            <a:br>
              <a:rPr lang="en-MY" b="1" dirty="0"/>
            </a:br>
            <a:endParaRPr lang="en-MY" b="1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92679" y="445739"/>
            <a:ext cx="7539297" cy="980633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Contoh</a:t>
            </a:r>
            <a:r>
              <a:rPr lang="en-US" b="1" dirty="0" smtClean="0"/>
              <a:t> </a:t>
            </a:r>
            <a:r>
              <a:rPr lang="en-US" b="1" dirty="0" err="1" smtClean="0"/>
              <a:t>soalan</a:t>
            </a:r>
            <a:r>
              <a:rPr lang="en-US" b="1" dirty="0"/>
              <a:t> </a:t>
            </a:r>
            <a:r>
              <a:rPr lang="en-US" b="1" dirty="0" err="1" smtClean="0"/>
              <a:t>Bahagian</a:t>
            </a:r>
            <a:r>
              <a:rPr lang="en-US" b="1" dirty="0" smtClean="0"/>
              <a:t> A: </a:t>
            </a:r>
            <a:br>
              <a:rPr lang="en-US" b="1" dirty="0" smtClean="0"/>
            </a:br>
            <a:r>
              <a:rPr lang="en-US" b="1" dirty="0" err="1" smtClean="0"/>
              <a:t>Soalan</a:t>
            </a:r>
            <a:r>
              <a:rPr lang="en-US" b="1" dirty="0" smtClean="0"/>
              <a:t> 4 – Bahasa </a:t>
            </a:r>
            <a:r>
              <a:rPr lang="en-US" b="1" dirty="0" err="1" smtClean="0"/>
              <a:t>Melayu</a:t>
            </a:r>
            <a:r>
              <a:rPr lang="en-US" b="1" dirty="0" smtClean="0"/>
              <a:t> Standard</a:t>
            </a:r>
            <a:endParaRPr lang="en-US" b="1" dirty="0"/>
          </a:p>
        </p:txBody>
      </p:sp>
      <p:sp>
        <p:nvSpPr>
          <p:cNvPr id="10" name="Snip Single Corner Rectangle 9"/>
          <p:cNvSpPr/>
          <p:nvPr/>
        </p:nvSpPr>
        <p:spPr>
          <a:xfrm>
            <a:off x="1038152" y="5244875"/>
            <a:ext cx="6477002" cy="533347"/>
          </a:xfrm>
          <a:prstGeom prst="snip1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err="1" smtClean="0">
                <a:solidFill>
                  <a:schemeClr val="tx1"/>
                </a:solidFill>
              </a:rPr>
              <a:t>Aspek</a:t>
            </a:r>
            <a:r>
              <a:rPr lang="en-US" b="1" dirty="0" smtClean="0">
                <a:solidFill>
                  <a:schemeClr val="tx1"/>
                </a:solidFill>
              </a:rPr>
              <a:t>: </a:t>
            </a:r>
            <a:r>
              <a:rPr lang="en-US" b="1" dirty="0" err="1" smtClean="0">
                <a:solidFill>
                  <a:schemeClr val="tx1"/>
                </a:solidFill>
              </a:rPr>
              <a:t>Menukarkan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teks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klasik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kepada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bahasa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moden</a:t>
            </a:r>
            <a:endParaRPr lang="en-MY" b="1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152" y="1603395"/>
            <a:ext cx="8334447" cy="3524739"/>
          </a:xfrm>
          <a:prstGeom prst="rect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667912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1"/>
            <a:ext cx="8414711" cy="606136"/>
          </a:xfrm>
          <a:solidFill>
            <a:srgbClr val="7030A0"/>
          </a:solidFill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chemeClr val="bg1"/>
                </a:solidFill>
              </a:rPr>
              <a:t>Contoh</a:t>
            </a:r>
            <a:r>
              <a:rPr lang="en-US" sz="3200" dirty="0" smtClean="0">
                <a:solidFill>
                  <a:schemeClr val="bg1"/>
                </a:solidFill>
              </a:rPr>
              <a:t> Bahasa </a:t>
            </a:r>
            <a:r>
              <a:rPr lang="en-US" sz="3200" dirty="0" err="1" smtClean="0">
                <a:solidFill>
                  <a:schemeClr val="bg1"/>
                </a:solidFill>
              </a:rPr>
              <a:t>Melayu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Klasik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dan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Maksudnya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0851" y="1361209"/>
            <a:ext cx="3790757" cy="468015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err="1"/>
              <a:t>arakian</a:t>
            </a:r>
            <a:r>
              <a:rPr lang="en-US" dirty="0"/>
              <a:t> – </a:t>
            </a:r>
            <a:r>
              <a:rPr lang="en-US" dirty="0" err="1"/>
              <a:t>selepas</a:t>
            </a:r>
            <a:r>
              <a:rPr lang="en-US" dirty="0"/>
              <a:t> </a:t>
            </a:r>
            <a:r>
              <a:rPr lang="en-US" dirty="0" err="1"/>
              <a:t>itu</a:t>
            </a:r>
            <a:endParaRPr lang="en-US" dirty="0"/>
          </a:p>
          <a:p>
            <a:r>
              <a:rPr lang="en-US" dirty="0" err="1"/>
              <a:t>balu</a:t>
            </a:r>
            <a:r>
              <a:rPr lang="en-US" dirty="0"/>
              <a:t> – </a:t>
            </a:r>
            <a:r>
              <a:rPr lang="en-US" dirty="0" err="1"/>
              <a:t>isteri</a:t>
            </a:r>
            <a:r>
              <a:rPr lang="en-US" dirty="0"/>
              <a:t> </a:t>
            </a:r>
            <a:r>
              <a:rPr lang="en-US" dirty="0" err="1"/>
              <a:t>kematian</a:t>
            </a:r>
            <a:r>
              <a:rPr lang="en-US" dirty="0"/>
              <a:t> </a:t>
            </a:r>
            <a:r>
              <a:rPr lang="en-US" dirty="0" err="1"/>
              <a:t>suami</a:t>
            </a:r>
            <a:endParaRPr lang="en-US" dirty="0"/>
          </a:p>
          <a:p>
            <a:r>
              <a:rPr lang="en-US" dirty="0" err="1"/>
              <a:t>beradu</a:t>
            </a:r>
            <a:r>
              <a:rPr lang="en-US" dirty="0"/>
              <a:t> – </a:t>
            </a:r>
            <a:r>
              <a:rPr lang="en-US" dirty="0" err="1"/>
              <a:t>tidur</a:t>
            </a:r>
            <a:endParaRPr lang="en-US" dirty="0"/>
          </a:p>
          <a:p>
            <a:r>
              <a:rPr lang="en-US" dirty="0" err="1"/>
              <a:t>berangkat</a:t>
            </a:r>
            <a:r>
              <a:rPr lang="en-US" dirty="0"/>
              <a:t> – </a:t>
            </a:r>
            <a:r>
              <a:rPr lang="en-US" dirty="0" err="1"/>
              <a:t>pergi</a:t>
            </a:r>
            <a:endParaRPr lang="en-US" dirty="0"/>
          </a:p>
          <a:p>
            <a:r>
              <a:rPr lang="en-US" dirty="0" err="1"/>
              <a:t>bercempera</a:t>
            </a:r>
            <a:r>
              <a:rPr lang="en-US" dirty="0"/>
              <a:t> – </a:t>
            </a:r>
            <a:r>
              <a:rPr lang="en-US" dirty="0" err="1"/>
              <a:t>bertempiaran</a:t>
            </a:r>
            <a:endParaRPr lang="en-US" dirty="0"/>
          </a:p>
          <a:p>
            <a:r>
              <a:rPr lang="en-US" dirty="0" err="1"/>
              <a:t>bersiram</a:t>
            </a:r>
            <a:r>
              <a:rPr lang="en-US" dirty="0"/>
              <a:t> – </a:t>
            </a:r>
            <a:r>
              <a:rPr lang="en-US" dirty="0" err="1"/>
              <a:t>mandi</a:t>
            </a:r>
            <a:endParaRPr lang="en-US" dirty="0"/>
          </a:p>
          <a:p>
            <a:r>
              <a:rPr lang="en-US" dirty="0" err="1"/>
              <a:t>bersemayam</a:t>
            </a:r>
            <a:r>
              <a:rPr lang="en-US" dirty="0"/>
              <a:t> – </a:t>
            </a:r>
            <a:r>
              <a:rPr lang="en-US" dirty="0" err="1"/>
              <a:t>tinggal</a:t>
            </a:r>
            <a:endParaRPr lang="en-US" dirty="0"/>
          </a:p>
          <a:p>
            <a:r>
              <a:rPr lang="en-US" dirty="0" err="1"/>
              <a:t>cela</a:t>
            </a:r>
            <a:r>
              <a:rPr lang="en-US" dirty="0"/>
              <a:t> – </a:t>
            </a:r>
            <a:r>
              <a:rPr lang="en-US" dirty="0" err="1"/>
              <a:t>kekurangan</a:t>
            </a:r>
            <a:endParaRPr lang="en-US" dirty="0"/>
          </a:p>
          <a:p>
            <a:r>
              <a:rPr lang="en-US" dirty="0" err="1"/>
              <a:t>fiil</a:t>
            </a:r>
            <a:r>
              <a:rPr lang="en-US" dirty="0"/>
              <a:t> – </a:t>
            </a:r>
            <a:r>
              <a:rPr lang="en-US" dirty="0" err="1"/>
              <a:t>kelakuan</a:t>
            </a:r>
            <a:endParaRPr lang="en-US" dirty="0"/>
          </a:p>
          <a:p>
            <a:r>
              <a:rPr lang="en-US" dirty="0" err="1"/>
              <a:t>firasat</a:t>
            </a:r>
            <a:r>
              <a:rPr lang="en-US" dirty="0"/>
              <a:t> – </a:t>
            </a:r>
            <a:r>
              <a:rPr lang="en-US" dirty="0" err="1"/>
              <a:t>ramalan</a:t>
            </a:r>
            <a:endParaRPr lang="en-US" dirty="0"/>
          </a:p>
          <a:p>
            <a:r>
              <a:rPr lang="en-US" dirty="0" err="1"/>
              <a:t>gering</a:t>
            </a:r>
            <a:r>
              <a:rPr lang="en-US" dirty="0"/>
              <a:t> – </a:t>
            </a:r>
            <a:r>
              <a:rPr lang="en-US" dirty="0" err="1" smtClean="0"/>
              <a:t>sakit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089968" y="1361209"/>
            <a:ext cx="4002077" cy="468015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hatta</a:t>
            </a:r>
            <a:r>
              <a:rPr lang="en-US" dirty="0"/>
              <a:t> – </a:t>
            </a:r>
            <a:r>
              <a:rPr lang="en-US" dirty="0" err="1" smtClean="0"/>
              <a:t>kemudian</a:t>
            </a:r>
            <a:endParaRPr lang="en-US" dirty="0" smtClean="0"/>
          </a:p>
          <a:p>
            <a:r>
              <a:rPr lang="en-US" dirty="0" err="1" smtClean="0"/>
              <a:t>iram-iram</a:t>
            </a:r>
            <a:r>
              <a:rPr lang="en-US" dirty="0" smtClean="0"/>
              <a:t> – </a:t>
            </a:r>
            <a:r>
              <a:rPr lang="en-US" dirty="0" err="1" smtClean="0"/>
              <a:t>payung</a:t>
            </a:r>
            <a:endParaRPr lang="en-US" dirty="0" smtClean="0"/>
          </a:p>
          <a:p>
            <a:r>
              <a:rPr lang="en-US" dirty="0" err="1" smtClean="0"/>
              <a:t>juragan</a:t>
            </a:r>
            <a:r>
              <a:rPr lang="en-US" dirty="0" smtClean="0"/>
              <a:t> – </a:t>
            </a:r>
            <a:r>
              <a:rPr lang="en-US" dirty="0" err="1" smtClean="0"/>
              <a:t>nakhoda</a:t>
            </a:r>
            <a:endParaRPr lang="en-US" dirty="0" smtClean="0"/>
          </a:p>
          <a:p>
            <a:r>
              <a:rPr lang="en-US" dirty="0" err="1" smtClean="0"/>
              <a:t>kalakian</a:t>
            </a:r>
            <a:r>
              <a:rPr lang="en-US" dirty="0" smtClean="0"/>
              <a:t> –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endParaRPr lang="en-US" dirty="0" smtClean="0"/>
          </a:p>
          <a:p>
            <a:r>
              <a:rPr lang="en-US" dirty="0" err="1" smtClean="0"/>
              <a:t>mangkat</a:t>
            </a:r>
            <a:r>
              <a:rPr lang="en-US" dirty="0" smtClean="0"/>
              <a:t> – </a:t>
            </a:r>
            <a:r>
              <a:rPr lang="en-US" dirty="0" err="1" smtClean="0"/>
              <a:t>meninggal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endParaRPr lang="en-US" dirty="0" smtClean="0"/>
          </a:p>
          <a:p>
            <a:r>
              <a:rPr lang="en-US" dirty="0" err="1" smtClean="0"/>
              <a:t>masyghul</a:t>
            </a:r>
            <a:r>
              <a:rPr lang="en-US" dirty="0" smtClean="0"/>
              <a:t> – </a:t>
            </a:r>
            <a:r>
              <a:rPr lang="en-US" dirty="0" err="1" smtClean="0"/>
              <a:t>sedih</a:t>
            </a:r>
            <a:endParaRPr lang="en-US" dirty="0" smtClean="0"/>
          </a:p>
          <a:p>
            <a:r>
              <a:rPr lang="en-US" dirty="0" err="1" smtClean="0"/>
              <a:t>penjurit</a:t>
            </a:r>
            <a:r>
              <a:rPr lang="en-US" dirty="0" smtClean="0"/>
              <a:t> – </a:t>
            </a:r>
            <a:r>
              <a:rPr lang="en-US" dirty="0" err="1" smtClean="0"/>
              <a:t>askar</a:t>
            </a:r>
            <a:endParaRPr lang="en-US" dirty="0" smtClean="0"/>
          </a:p>
          <a:p>
            <a:r>
              <a:rPr lang="en-US" dirty="0" err="1" smtClean="0"/>
              <a:t>santap</a:t>
            </a:r>
            <a:r>
              <a:rPr lang="en-US" dirty="0" smtClean="0"/>
              <a:t> – </a:t>
            </a:r>
            <a:r>
              <a:rPr lang="en-US" dirty="0" err="1" smtClean="0"/>
              <a:t>makan</a:t>
            </a:r>
            <a:endParaRPr lang="en-US" dirty="0" smtClean="0"/>
          </a:p>
          <a:p>
            <a:r>
              <a:rPr lang="en-US" dirty="0" err="1" smtClean="0"/>
              <a:t>singgahsana</a:t>
            </a:r>
            <a:r>
              <a:rPr lang="en-US" dirty="0" smtClean="0"/>
              <a:t> – </a:t>
            </a:r>
            <a:r>
              <a:rPr lang="en-US" dirty="0" err="1" smtClean="0"/>
              <a:t>takhta</a:t>
            </a:r>
            <a:endParaRPr lang="en-US" dirty="0" smtClean="0"/>
          </a:p>
          <a:p>
            <a:r>
              <a:rPr lang="en-US" dirty="0" err="1" smtClean="0"/>
              <a:t>syahadan</a:t>
            </a:r>
            <a:r>
              <a:rPr lang="en-US" dirty="0" smtClean="0"/>
              <a:t> – </a:t>
            </a:r>
            <a:r>
              <a:rPr lang="en-US" dirty="0" err="1" smtClean="0"/>
              <a:t>selanjutnya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849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40262f94-9f35-4ac3-9a90-690165a166b7"/>
    <ds:schemaRef ds:uri="a4f35948-e619-41b3-aa29-22878b09cfd2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TM02900688[[fn=Facet]]</Template>
  <TotalTime>891</TotalTime>
  <Words>549</Words>
  <Application>Microsoft Office PowerPoint</Application>
  <PresentationFormat>Widescreen</PresentationFormat>
  <Paragraphs>111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Bahnschrift Light</vt:lpstr>
      <vt:lpstr>Cambria</vt:lpstr>
      <vt:lpstr>Comic Sans MS</vt:lpstr>
      <vt:lpstr>Trebuchet MS</vt:lpstr>
      <vt:lpstr>Wingdings</vt:lpstr>
      <vt:lpstr>Wingdings 3</vt:lpstr>
      <vt:lpstr>Facet</vt:lpstr>
      <vt:lpstr>Bahasa Melayu  Tingkatan 4</vt:lpstr>
      <vt:lpstr>Format Soalan</vt:lpstr>
      <vt:lpstr>Kertas 2 (Bahagian A)</vt:lpstr>
      <vt:lpstr>Contoh soalan Bahagian A: Soalan 1 – Morfologi</vt:lpstr>
      <vt:lpstr>Contoh soalan Bahagian A: Soalan 2 – Sintaksis</vt:lpstr>
      <vt:lpstr>Contoh soalan Bahagian A: Soalan 3 – Penyuntingan</vt:lpstr>
      <vt:lpstr>Contoh Kesalahan Bahasa</vt:lpstr>
      <vt:lpstr>Contoh soalan Bahagian A:  Soalan 4 – Bahasa Melayu Standard</vt:lpstr>
      <vt:lpstr>Contoh Bahasa Melayu Klasik dan Maksudnya</vt:lpstr>
      <vt:lpstr>Contoh soalan Bahagian A:  Soalan 5 -Peribahasa</vt:lpstr>
      <vt:lpstr>Contoh Peribahasa Sama Maksud</vt:lpstr>
      <vt:lpstr>Jawab soalan-soalan  Sistem dan Aplikasi Bahasa  pada halaman: 18 – 21, 48 – 51, 78 - 81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Bahasa Melayu  Tingkatan 1</dc:title>
  <dc:creator>Hafidz</dc:creator>
  <cp:lastModifiedBy>Hafidz</cp:lastModifiedBy>
  <cp:revision>101</cp:revision>
  <cp:lastPrinted>2022-12-07T05:47:23Z</cp:lastPrinted>
  <dcterms:created xsi:type="dcterms:W3CDTF">2022-12-07T00:32:34Z</dcterms:created>
  <dcterms:modified xsi:type="dcterms:W3CDTF">2025-09-12T10:37:13Z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