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Aileron Heavy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Open Sauce" panose="020B0604020202020204" charset="0"/>
      <p:regular r:id="rId20"/>
    </p:embeddedFont>
    <p:embeddedFont>
      <p:font typeface="Open Sauce Bold" panose="020B0604020202020204" charset="0"/>
      <p:regular r:id="rId21"/>
    </p:embeddedFont>
    <p:embeddedFont>
      <p:font typeface="Times Neue Roman" panose="020B0604020202020204" charset="0"/>
      <p:regular r:id="rId22"/>
    </p:embeddedFont>
    <p:embeddedFont>
      <p:font typeface="Times Neue Roman Italics" panose="020B0604020202020204" charset="0"/>
      <p:regular r:id="rId23"/>
    </p:embeddedFont>
    <p:embeddedFont>
      <p:font typeface="Wedges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4393"/>
    <a:srgbClr val="E179B2"/>
    <a:srgbClr val="EDB1D2"/>
    <a:srgbClr val="937BF9"/>
    <a:srgbClr val="603BFF"/>
    <a:srgbClr val="F6B8E4"/>
    <a:srgbClr val="A38E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90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2.svg"/><Relationship Id="rId7" Type="http://schemas.openxmlformats.org/officeDocument/2006/relationships/image" Target="../media/image11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117.svg"/><Relationship Id="rId4" Type="http://schemas.openxmlformats.org/officeDocument/2006/relationships/image" Target="../media/image116.png"/><Relationship Id="rId9" Type="http://schemas.openxmlformats.org/officeDocument/2006/relationships/image" Target="../media/image12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svg"/><Relationship Id="rId3" Type="http://schemas.openxmlformats.org/officeDocument/2006/relationships/image" Target="../media/image2.svg"/><Relationship Id="rId7" Type="http://schemas.openxmlformats.org/officeDocument/2006/relationships/image" Target="../media/image125.svg"/><Relationship Id="rId12" Type="http://schemas.openxmlformats.org/officeDocument/2006/relationships/image" Target="../media/image1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11" Type="http://schemas.openxmlformats.org/officeDocument/2006/relationships/image" Target="../media/image129.svg"/><Relationship Id="rId5" Type="http://schemas.openxmlformats.org/officeDocument/2006/relationships/image" Target="../media/image123.svg"/><Relationship Id="rId15" Type="http://schemas.openxmlformats.org/officeDocument/2006/relationships/image" Target="../media/image133.sv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svg"/><Relationship Id="rId14" Type="http://schemas.openxmlformats.org/officeDocument/2006/relationships/image" Target="../media/image1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13" Type="http://schemas.openxmlformats.org/officeDocument/2006/relationships/image" Target="../media/image143.svg"/><Relationship Id="rId3" Type="http://schemas.openxmlformats.org/officeDocument/2006/relationships/image" Target="../media/image2.svg"/><Relationship Id="rId7" Type="http://schemas.openxmlformats.org/officeDocument/2006/relationships/image" Target="../media/image137.svg"/><Relationship Id="rId12" Type="http://schemas.openxmlformats.org/officeDocument/2006/relationships/image" Target="../media/image1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png"/><Relationship Id="rId11" Type="http://schemas.openxmlformats.org/officeDocument/2006/relationships/image" Target="../media/image141.svg"/><Relationship Id="rId5" Type="http://schemas.openxmlformats.org/officeDocument/2006/relationships/image" Target="../media/image135.svg"/><Relationship Id="rId10" Type="http://schemas.openxmlformats.org/officeDocument/2006/relationships/image" Target="../media/image140.png"/><Relationship Id="rId4" Type="http://schemas.openxmlformats.org/officeDocument/2006/relationships/image" Target="../media/image134.png"/><Relationship Id="rId9" Type="http://schemas.openxmlformats.org/officeDocument/2006/relationships/image" Target="../media/image13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153.svg"/><Relationship Id="rId18" Type="http://schemas.openxmlformats.org/officeDocument/2006/relationships/image" Target="../media/image158.svg"/><Relationship Id="rId3" Type="http://schemas.openxmlformats.org/officeDocument/2006/relationships/image" Target="../media/image2.svg"/><Relationship Id="rId21" Type="http://schemas.openxmlformats.org/officeDocument/2006/relationships/image" Target="../media/image161.svg"/><Relationship Id="rId7" Type="http://schemas.openxmlformats.org/officeDocument/2006/relationships/image" Target="../media/image147.svg"/><Relationship Id="rId12" Type="http://schemas.openxmlformats.org/officeDocument/2006/relationships/image" Target="../media/image152.png"/><Relationship Id="rId17" Type="http://schemas.openxmlformats.org/officeDocument/2006/relationships/image" Target="../media/image157.png"/><Relationship Id="rId2" Type="http://schemas.openxmlformats.org/officeDocument/2006/relationships/image" Target="../media/image1.png"/><Relationship Id="rId16" Type="http://schemas.openxmlformats.org/officeDocument/2006/relationships/image" Target="../media/image156.svg"/><Relationship Id="rId20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6.png"/><Relationship Id="rId11" Type="http://schemas.openxmlformats.org/officeDocument/2006/relationships/image" Target="../media/image151.svg"/><Relationship Id="rId5" Type="http://schemas.openxmlformats.org/officeDocument/2006/relationships/image" Target="../media/image145.svg"/><Relationship Id="rId15" Type="http://schemas.openxmlformats.org/officeDocument/2006/relationships/image" Target="../media/image155.png"/><Relationship Id="rId10" Type="http://schemas.openxmlformats.org/officeDocument/2006/relationships/image" Target="../media/image150.png"/><Relationship Id="rId19" Type="http://schemas.openxmlformats.org/officeDocument/2006/relationships/image" Target="../media/image159.png"/><Relationship Id="rId4" Type="http://schemas.openxmlformats.org/officeDocument/2006/relationships/image" Target="../media/image144.png"/><Relationship Id="rId9" Type="http://schemas.openxmlformats.org/officeDocument/2006/relationships/image" Target="../media/image149.svg"/><Relationship Id="rId14" Type="http://schemas.openxmlformats.org/officeDocument/2006/relationships/image" Target="../media/image15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18" Type="http://schemas.openxmlformats.org/officeDocument/2006/relationships/image" Target="../media/image33.png"/><Relationship Id="rId3" Type="http://schemas.openxmlformats.org/officeDocument/2006/relationships/image" Target="../media/image2.svg"/><Relationship Id="rId21" Type="http://schemas.openxmlformats.org/officeDocument/2006/relationships/image" Target="../media/image36.svg"/><Relationship Id="rId7" Type="http://schemas.openxmlformats.org/officeDocument/2006/relationships/image" Target="../media/image16.svg"/><Relationship Id="rId12" Type="http://schemas.openxmlformats.org/officeDocument/2006/relationships/image" Target="../media/image29.png"/><Relationship Id="rId17" Type="http://schemas.openxmlformats.org/officeDocument/2006/relationships/image" Target="../media/image32.svg"/><Relationship Id="rId2" Type="http://schemas.openxmlformats.org/officeDocument/2006/relationships/image" Target="../media/image1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8.svg"/><Relationship Id="rId5" Type="http://schemas.openxmlformats.org/officeDocument/2006/relationships/image" Target="../media/image24.svg"/><Relationship Id="rId15" Type="http://schemas.openxmlformats.org/officeDocument/2006/relationships/image" Target="../media/image20.svg"/><Relationship Id="rId23" Type="http://schemas.openxmlformats.org/officeDocument/2006/relationships/image" Target="../media/image38.png"/><Relationship Id="rId10" Type="http://schemas.openxmlformats.org/officeDocument/2006/relationships/image" Target="../media/image27.png"/><Relationship Id="rId19" Type="http://schemas.openxmlformats.org/officeDocument/2006/relationships/image" Target="../media/image34.svg"/><Relationship Id="rId4" Type="http://schemas.openxmlformats.org/officeDocument/2006/relationships/image" Target="../media/image23.png"/><Relationship Id="rId9" Type="http://schemas.openxmlformats.org/officeDocument/2006/relationships/image" Target="../media/image26.svg"/><Relationship Id="rId14" Type="http://schemas.openxmlformats.org/officeDocument/2006/relationships/image" Target="../media/image19.png"/><Relationship Id="rId22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svg"/><Relationship Id="rId18" Type="http://schemas.openxmlformats.org/officeDocument/2006/relationships/image" Target="../media/image53.png"/><Relationship Id="rId3" Type="http://schemas.openxmlformats.org/officeDocument/2006/relationships/image" Target="../media/image2.svg"/><Relationship Id="rId21" Type="http://schemas.openxmlformats.org/officeDocument/2006/relationships/image" Target="../media/image56.svg"/><Relationship Id="rId7" Type="http://schemas.openxmlformats.org/officeDocument/2006/relationships/image" Target="../media/image42.svg"/><Relationship Id="rId12" Type="http://schemas.openxmlformats.org/officeDocument/2006/relationships/image" Target="../media/image47.png"/><Relationship Id="rId17" Type="http://schemas.openxmlformats.org/officeDocument/2006/relationships/image" Target="../media/image52.svg"/><Relationship Id="rId25" Type="http://schemas.openxmlformats.org/officeDocument/2006/relationships/image" Target="../media/image60.svg"/><Relationship Id="rId2" Type="http://schemas.openxmlformats.org/officeDocument/2006/relationships/image" Target="../media/image1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24" Type="http://schemas.openxmlformats.org/officeDocument/2006/relationships/image" Target="../media/image59.png"/><Relationship Id="rId5" Type="http://schemas.openxmlformats.org/officeDocument/2006/relationships/image" Target="../media/image40.svg"/><Relationship Id="rId15" Type="http://schemas.openxmlformats.org/officeDocument/2006/relationships/image" Target="../media/image50.svg"/><Relationship Id="rId23" Type="http://schemas.openxmlformats.org/officeDocument/2006/relationships/image" Target="../media/image58.svg"/><Relationship Id="rId10" Type="http://schemas.openxmlformats.org/officeDocument/2006/relationships/image" Target="../media/image45.png"/><Relationship Id="rId19" Type="http://schemas.openxmlformats.org/officeDocument/2006/relationships/image" Target="../media/image54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Relationship Id="rId14" Type="http://schemas.openxmlformats.org/officeDocument/2006/relationships/image" Target="../media/image49.png"/><Relationship Id="rId22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svg"/><Relationship Id="rId18" Type="http://schemas.openxmlformats.org/officeDocument/2006/relationships/image" Target="../media/image75.svg"/><Relationship Id="rId3" Type="http://schemas.openxmlformats.org/officeDocument/2006/relationships/image" Target="../media/image2.svg"/><Relationship Id="rId7" Type="http://schemas.openxmlformats.org/officeDocument/2006/relationships/image" Target="../media/image64.sv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image" Target="../media/image1.png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8.svg"/><Relationship Id="rId5" Type="http://schemas.openxmlformats.org/officeDocument/2006/relationships/image" Target="../media/image62.svg"/><Relationship Id="rId15" Type="http://schemas.openxmlformats.org/officeDocument/2006/relationships/image" Target="../media/image72.sv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svg"/><Relationship Id="rId14" Type="http://schemas.openxmlformats.org/officeDocument/2006/relationships/image" Target="../media/image7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79.svg"/><Relationship Id="rId3" Type="http://schemas.openxmlformats.org/officeDocument/2006/relationships/image" Target="../media/image2.svg"/><Relationship Id="rId7" Type="http://schemas.openxmlformats.org/officeDocument/2006/relationships/image" Target="../media/image77.svg"/><Relationship Id="rId12" Type="http://schemas.openxmlformats.org/officeDocument/2006/relationships/image" Target="../media/image7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20.svg"/><Relationship Id="rId5" Type="http://schemas.openxmlformats.org/officeDocument/2006/relationships/image" Target="../media/image16.svg"/><Relationship Id="rId15" Type="http://schemas.openxmlformats.org/officeDocument/2006/relationships/image" Target="../media/image81.sv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svg"/><Relationship Id="rId14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2.svg"/><Relationship Id="rId7" Type="http://schemas.openxmlformats.org/officeDocument/2006/relationships/image" Target="../media/image8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sv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2.svg"/><Relationship Id="rId7" Type="http://schemas.openxmlformats.org/officeDocument/2006/relationships/image" Target="../media/image9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11" Type="http://schemas.openxmlformats.org/officeDocument/2006/relationships/image" Target="../media/image97.svg"/><Relationship Id="rId5" Type="http://schemas.openxmlformats.org/officeDocument/2006/relationships/image" Target="../media/image91.sv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svg"/><Relationship Id="rId18" Type="http://schemas.openxmlformats.org/officeDocument/2006/relationships/image" Target="../media/image112.png"/><Relationship Id="rId3" Type="http://schemas.openxmlformats.org/officeDocument/2006/relationships/image" Target="../media/image2.svg"/><Relationship Id="rId21" Type="http://schemas.openxmlformats.org/officeDocument/2006/relationships/image" Target="../media/image115.svg"/><Relationship Id="rId7" Type="http://schemas.openxmlformats.org/officeDocument/2006/relationships/image" Target="../media/image101.svg"/><Relationship Id="rId12" Type="http://schemas.openxmlformats.org/officeDocument/2006/relationships/image" Target="../media/image106.png"/><Relationship Id="rId17" Type="http://schemas.openxmlformats.org/officeDocument/2006/relationships/image" Target="../media/image111.svg"/><Relationship Id="rId2" Type="http://schemas.openxmlformats.org/officeDocument/2006/relationships/image" Target="../media/image1.png"/><Relationship Id="rId16" Type="http://schemas.openxmlformats.org/officeDocument/2006/relationships/image" Target="../media/image110.png"/><Relationship Id="rId20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11" Type="http://schemas.openxmlformats.org/officeDocument/2006/relationships/image" Target="../media/image105.svg"/><Relationship Id="rId5" Type="http://schemas.openxmlformats.org/officeDocument/2006/relationships/image" Target="../media/image99.svg"/><Relationship Id="rId15" Type="http://schemas.openxmlformats.org/officeDocument/2006/relationships/image" Target="../media/image109.svg"/><Relationship Id="rId10" Type="http://schemas.openxmlformats.org/officeDocument/2006/relationships/image" Target="../media/image104.png"/><Relationship Id="rId19" Type="http://schemas.openxmlformats.org/officeDocument/2006/relationships/image" Target="../media/image113.svg"/><Relationship Id="rId4" Type="http://schemas.openxmlformats.org/officeDocument/2006/relationships/image" Target="../media/image98.png"/><Relationship Id="rId9" Type="http://schemas.openxmlformats.org/officeDocument/2006/relationships/image" Target="../media/image103.svg"/><Relationship Id="rId14" Type="http://schemas.openxmlformats.org/officeDocument/2006/relationships/image" Target="../media/image10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783" t="21065" r="4862" b="12735"/>
          <a:stretch>
            <a:fillRect/>
          </a:stretch>
        </p:blipFill>
        <p:spPr>
          <a:xfrm>
            <a:off x="-850176" y="0"/>
            <a:ext cx="19988351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729392" y="1687315"/>
            <a:ext cx="12829216" cy="669451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905164" y="3145637"/>
            <a:ext cx="8477671" cy="4196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186"/>
              </a:lnSpc>
            </a:pPr>
            <a:r>
              <a:rPr lang="en-US" sz="14582" spc="481" dirty="0">
                <a:solidFill>
                  <a:srgbClr val="A38EFA"/>
                </a:solidFill>
                <a:latin typeface="Wedges"/>
              </a:rPr>
              <a:t>FUTURE</a:t>
            </a:r>
          </a:p>
          <a:p>
            <a:pPr algn="ctr">
              <a:lnSpc>
                <a:spcPts val="16186"/>
              </a:lnSpc>
            </a:pPr>
            <a:r>
              <a:rPr lang="en-US" sz="14582" spc="481" dirty="0">
                <a:solidFill>
                  <a:srgbClr val="A38EFA"/>
                </a:solidFill>
                <a:latin typeface="Wedges"/>
              </a:rPr>
              <a:t>tense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41742" y="2654588"/>
            <a:ext cx="4292517" cy="462012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alphaModFix amt="81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963639">
            <a:off x="-763171" y="7176773"/>
            <a:ext cx="4934656" cy="41630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46560">
            <a:off x="1086171" y="-1826923"/>
            <a:ext cx="3995097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434257">
            <a:off x="7425884" y="978343"/>
            <a:ext cx="3436232" cy="198676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4478000" y="9897064"/>
            <a:ext cx="4003625" cy="3815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Times Neue Roman"/>
              </a:rPr>
              <a:t>©</a:t>
            </a:r>
            <a:r>
              <a:rPr lang="en-US" sz="2300" dirty="0">
                <a:solidFill>
                  <a:srgbClr val="000000"/>
                </a:solidFill>
                <a:latin typeface="Times Neue Roman Italic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ue Roman Italics"/>
              </a:rPr>
              <a:t>Penerbitan</a:t>
            </a:r>
            <a:r>
              <a:rPr lang="en-US" sz="2300" dirty="0">
                <a:solidFill>
                  <a:srgbClr val="000000"/>
                </a:solidFill>
                <a:latin typeface="Times Neue Roman Italic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ue Roman Italics"/>
              </a:rPr>
              <a:t>Pelangi</a:t>
            </a:r>
            <a:r>
              <a:rPr lang="en-US" sz="2300" dirty="0">
                <a:solidFill>
                  <a:srgbClr val="000000"/>
                </a:solidFill>
                <a:latin typeface="Times Neue Roman Italic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ue Roman Italics"/>
              </a:rPr>
              <a:t>Sdn</a:t>
            </a:r>
            <a:r>
              <a:rPr lang="en-US" sz="2300" dirty="0">
                <a:solidFill>
                  <a:srgbClr val="000000"/>
                </a:solidFill>
                <a:latin typeface="Times Neue Roman Italics"/>
              </a:rPr>
              <a:t>. Bhd.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783" t="21065" r="4862" b="12735"/>
          <a:stretch>
            <a:fillRect/>
          </a:stretch>
        </p:blipFill>
        <p:spPr>
          <a:xfrm>
            <a:off x="-850176" y="0"/>
            <a:ext cx="19988351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35009">
            <a:off x="3014020" y="869539"/>
            <a:ext cx="12259959" cy="777950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865695" y="3223852"/>
            <a:ext cx="8556610" cy="3988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73"/>
              </a:lnSpc>
            </a:pPr>
            <a:r>
              <a:rPr lang="en-US" sz="9255" spc="305" dirty="0">
                <a:solidFill>
                  <a:srgbClr val="E179B2"/>
                </a:solidFill>
                <a:latin typeface="Wedges"/>
              </a:rPr>
              <a:t>FUTURE</a:t>
            </a:r>
          </a:p>
          <a:p>
            <a:pPr algn="ctr">
              <a:lnSpc>
                <a:spcPts val="10273"/>
              </a:lnSpc>
            </a:pPr>
            <a:r>
              <a:rPr lang="en-US" sz="9255" spc="305" dirty="0">
                <a:solidFill>
                  <a:srgbClr val="E179B2"/>
                </a:solidFill>
                <a:latin typeface="Wedges"/>
              </a:rPr>
              <a:t>PERFECT CONTINUOUS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87661">
            <a:off x="13254717" y="5462720"/>
            <a:ext cx="1864928" cy="21870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918321" y="1238270"/>
            <a:ext cx="2386418" cy="2662332"/>
          </a:xfrm>
          <a:prstGeom prst="rect">
            <a:avLst/>
          </a:prstGeom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08653249-1710-41AA-A8F6-339D644AE582}"/>
              </a:ext>
            </a:extLst>
          </p:cNvPr>
          <p:cNvSpPr txBox="1"/>
          <p:nvPr/>
        </p:nvSpPr>
        <p:spPr>
          <a:xfrm>
            <a:off x="14478000" y="9897064"/>
            <a:ext cx="4003625" cy="3815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Times Neue Roman"/>
              </a:rPr>
              <a:t>©</a:t>
            </a:r>
            <a:r>
              <a:rPr lang="en-US" sz="2300" dirty="0">
                <a:solidFill>
                  <a:srgbClr val="000000"/>
                </a:solidFill>
                <a:latin typeface="Times Neue Roman Italic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ue Roman Italics"/>
              </a:rPr>
              <a:t>Penerbitan</a:t>
            </a:r>
            <a:r>
              <a:rPr lang="en-US" sz="2300" dirty="0">
                <a:solidFill>
                  <a:srgbClr val="000000"/>
                </a:solidFill>
                <a:latin typeface="Times Neue Roman Italic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ue Roman Italics"/>
              </a:rPr>
              <a:t>Pelangi</a:t>
            </a:r>
            <a:r>
              <a:rPr lang="en-US" sz="2300" dirty="0">
                <a:solidFill>
                  <a:srgbClr val="000000"/>
                </a:solidFill>
                <a:latin typeface="Times Neue Roman Italic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ue Roman Italics"/>
              </a:rPr>
              <a:t>Sdn</a:t>
            </a:r>
            <a:r>
              <a:rPr lang="en-US" sz="2300" dirty="0">
                <a:solidFill>
                  <a:srgbClr val="000000"/>
                </a:solidFill>
                <a:latin typeface="Times Neue Roman Italics"/>
              </a:rPr>
              <a:t>. Bhd.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783" t="21065" r="4862" b="12735"/>
          <a:stretch>
            <a:fillRect/>
          </a:stretch>
        </p:blipFill>
        <p:spPr>
          <a:xfrm>
            <a:off x="-850176" y="0"/>
            <a:ext cx="19988351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859873">
            <a:off x="-270035" y="290298"/>
            <a:ext cx="12008859" cy="1318337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618723" y="-1728107"/>
            <a:ext cx="7189465" cy="704567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82689">
            <a:off x="9811659" y="369065"/>
            <a:ext cx="10263239" cy="102632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939820" y="5744884"/>
            <a:ext cx="1675846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321902" y="1565655"/>
            <a:ext cx="3751021" cy="205283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850176" y="-909645"/>
            <a:ext cx="3476081" cy="335007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44628" y="4285108"/>
            <a:ext cx="1757418" cy="466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63"/>
              </a:lnSpc>
            </a:pPr>
            <a:r>
              <a:rPr lang="en-US" sz="3300">
                <a:solidFill>
                  <a:srgbClr val="1E7D28"/>
                </a:solidFill>
                <a:latin typeface="Aileron Heavy"/>
              </a:rPr>
              <a:t>Form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21349" y="6596886"/>
            <a:ext cx="2319832" cy="466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63"/>
              </a:lnSpc>
            </a:pPr>
            <a:r>
              <a:rPr lang="en-US" sz="3300">
                <a:solidFill>
                  <a:srgbClr val="1E7D28"/>
                </a:solidFill>
                <a:latin typeface="Aileron Heavy"/>
              </a:rPr>
              <a:t>Function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745833" y="3152275"/>
            <a:ext cx="2313840" cy="466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63"/>
              </a:lnSpc>
            </a:pPr>
            <a:r>
              <a:rPr lang="en-US" sz="3300">
                <a:solidFill>
                  <a:srgbClr val="1E7D28"/>
                </a:solidFill>
                <a:latin typeface="Aileron Heavy"/>
              </a:rPr>
              <a:t>Examples: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05299" y="7215498"/>
            <a:ext cx="7843284" cy="1485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en-US" sz="3000" spc="99">
                <a:solidFill>
                  <a:srgbClr val="1E7D28"/>
                </a:solidFill>
                <a:latin typeface="Open Sauce"/>
              </a:rPr>
              <a:t>• To show an action that will continue </a:t>
            </a:r>
          </a:p>
          <a:p>
            <a:pPr>
              <a:lnSpc>
                <a:spcPts val="3900"/>
              </a:lnSpc>
            </a:pPr>
            <a:r>
              <a:rPr lang="en-US" sz="3000" spc="99">
                <a:solidFill>
                  <a:srgbClr val="1E7D28"/>
                </a:solidFill>
                <a:latin typeface="Open Sauce"/>
              </a:rPr>
              <a:t>   up until a specific time in the future.</a:t>
            </a:r>
          </a:p>
          <a:p>
            <a:pPr>
              <a:lnSpc>
                <a:spcPts val="3900"/>
              </a:lnSpc>
            </a:pPr>
            <a:endParaRPr lang="en-US" sz="3000" spc="99">
              <a:solidFill>
                <a:srgbClr val="1E7D28"/>
              </a:solidFill>
              <a:latin typeface="Open Sauce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44628" y="4960870"/>
            <a:ext cx="4677321" cy="853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30"/>
              </a:lnSpc>
            </a:pPr>
            <a:r>
              <a:rPr lang="en-US" sz="3000" spc="99" dirty="0">
                <a:solidFill>
                  <a:srgbClr val="1E7D28"/>
                </a:solidFill>
                <a:latin typeface="Open Sauce"/>
              </a:rPr>
              <a:t>WILL/WON’T + HAVE +</a:t>
            </a:r>
          </a:p>
          <a:p>
            <a:pPr>
              <a:lnSpc>
                <a:spcPts val="3330"/>
              </a:lnSpc>
              <a:spcBef>
                <a:spcPct val="0"/>
              </a:spcBef>
            </a:pPr>
            <a:r>
              <a:rPr lang="en-US" sz="3000" spc="99" dirty="0">
                <a:solidFill>
                  <a:srgbClr val="1E7D28"/>
                </a:solidFill>
                <a:latin typeface="Open Sauce"/>
              </a:rPr>
              <a:t>BEEN+ [VERB+ING]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593709" y="500940"/>
            <a:ext cx="5064169" cy="3351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29"/>
              </a:lnSpc>
            </a:pPr>
            <a:r>
              <a:rPr lang="en-US" sz="8806" spc="290">
                <a:solidFill>
                  <a:srgbClr val="2B3244"/>
                </a:solidFill>
                <a:latin typeface="Wedges"/>
              </a:rPr>
              <a:t>FUTURE Perfect simple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713375" y="3694161"/>
            <a:ext cx="7851840" cy="46890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80"/>
              </a:lnSpc>
            </a:pPr>
            <a:r>
              <a:rPr lang="en-US" sz="3000" spc="99" dirty="0">
                <a:solidFill>
                  <a:srgbClr val="1E7D28"/>
                </a:solidFill>
                <a:latin typeface="Open Sauce"/>
              </a:rPr>
              <a:t>• By January 1st, I </a:t>
            </a:r>
            <a:r>
              <a:rPr lang="en-US" sz="3000" u="sng" spc="99" dirty="0">
                <a:solidFill>
                  <a:srgbClr val="1E7D28"/>
                </a:solidFill>
                <a:latin typeface="Open Sauce Bold"/>
              </a:rPr>
              <a:t>will have been working</a:t>
            </a:r>
            <a:r>
              <a:rPr lang="en-US" sz="3000" spc="99" dirty="0">
                <a:solidFill>
                  <a:srgbClr val="1E7D28"/>
                </a:solidFill>
                <a:latin typeface="Open Sauce"/>
              </a:rPr>
              <a:t> here for 8 years.</a:t>
            </a:r>
          </a:p>
          <a:p>
            <a:pPr>
              <a:lnSpc>
                <a:spcPts val="4080"/>
              </a:lnSpc>
            </a:pPr>
            <a:r>
              <a:rPr lang="en-US" sz="3000" spc="99" dirty="0">
                <a:solidFill>
                  <a:srgbClr val="1E7D28"/>
                </a:solidFill>
                <a:latin typeface="Open Sauce"/>
              </a:rPr>
              <a:t>• The IT department </a:t>
            </a:r>
            <a:r>
              <a:rPr lang="en-US" sz="3000" u="sng" spc="99" dirty="0">
                <a:solidFill>
                  <a:srgbClr val="1E7D28"/>
                </a:solidFill>
                <a:latin typeface="Open Sauce Bold"/>
              </a:rPr>
              <a:t>will have been operating</a:t>
            </a:r>
            <a:r>
              <a:rPr lang="en-US" sz="3000" spc="99" dirty="0">
                <a:solidFill>
                  <a:srgbClr val="1E7D28"/>
                </a:solidFill>
                <a:latin typeface="Open Sauce"/>
              </a:rPr>
              <a:t> for 3 years by then.</a:t>
            </a:r>
          </a:p>
          <a:p>
            <a:pPr>
              <a:lnSpc>
                <a:spcPts val="4080"/>
              </a:lnSpc>
            </a:pPr>
            <a:r>
              <a:rPr lang="en-US" sz="3000" spc="99" dirty="0">
                <a:solidFill>
                  <a:srgbClr val="1E7D28"/>
                </a:solidFill>
                <a:latin typeface="Open Sauce"/>
              </a:rPr>
              <a:t>• Ms. </a:t>
            </a:r>
            <a:r>
              <a:rPr lang="en-US" sz="3000" spc="99" dirty="0" err="1">
                <a:solidFill>
                  <a:srgbClr val="1E7D28"/>
                </a:solidFill>
                <a:latin typeface="Open Sauce"/>
              </a:rPr>
              <a:t>Haliza</a:t>
            </a:r>
            <a:r>
              <a:rPr lang="en-US" sz="3000" spc="99" dirty="0">
                <a:solidFill>
                  <a:srgbClr val="1E7D28"/>
                </a:solidFill>
                <a:latin typeface="Open Sauce"/>
              </a:rPr>
              <a:t> </a:t>
            </a:r>
            <a:r>
              <a:rPr lang="en-US" sz="3000" u="sng" spc="99" dirty="0">
                <a:solidFill>
                  <a:srgbClr val="1E7D28"/>
                </a:solidFill>
                <a:latin typeface="Open Sauce Bold"/>
              </a:rPr>
              <a:t>will have been teaching</a:t>
            </a:r>
            <a:endParaRPr lang="en-US" sz="3000" u="sng" spc="99" dirty="0">
              <a:solidFill>
                <a:srgbClr val="1E7D28"/>
              </a:solidFill>
              <a:latin typeface="Open Sauce"/>
            </a:endParaRPr>
          </a:p>
          <a:p>
            <a:pPr>
              <a:lnSpc>
                <a:spcPts val="4080"/>
              </a:lnSpc>
            </a:pPr>
            <a:r>
              <a:rPr lang="en-US" sz="3000" spc="99" dirty="0">
                <a:solidFill>
                  <a:srgbClr val="1E7D28"/>
                </a:solidFill>
                <a:latin typeface="Open Sauce"/>
              </a:rPr>
              <a:t>for 20 years by the time she retires in March.</a:t>
            </a:r>
          </a:p>
          <a:p>
            <a:pPr>
              <a:lnSpc>
                <a:spcPts val="4080"/>
              </a:lnSpc>
            </a:pPr>
            <a:r>
              <a:rPr lang="en-US" sz="3000" spc="99" dirty="0">
                <a:solidFill>
                  <a:srgbClr val="1E7D28"/>
                </a:solidFill>
                <a:latin typeface="Open Sauce"/>
              </a:rPr>
              <a:t>• He </a:t>
            </a:r>
            <a:r>
              <a:rPr lang="en-US" sz="3000" u="sng" spc="99" dirty="0">
                <a:solidFill>
                  <a:srgbClr val="1E7D28"/>
                </a:solidFill>
                <a:latin typeface="Open Sauce Bold"/>
              </a:rPr>
              <a:t>will not have been joining</a:t>
            </a:r>
            <a:r>
              <a:rPr lang="en-US" sz="3000" spc="99" dirty="0">
                <a:solidFill>
                  <a:srgbClr val="1E7D28"/>
                </a:solidFill>
                <a:latin typeface="Open Sauce"/>
              </a:rPr>
              <a:t> the </a:t>
            </a:r>
            <a:r>
              <a:rPr lang="en-US" sz="3000" spc="99" dirty="0" err="1">
                <a:solidFill>
                  <a:srgbClr val="1E7D28"/>
                </a:solidFill>
                <a:latin typeface="Open Sauce"/>
              </a:rPr>
              <a:t>programme</a:t>
            </a:r>
            <a:r>
              <a:rPr lang="en-US" sz="3000" spc="99" dirty="0">
                <a:solidFill>
                  <a:srgbClr val="1E7D28"/>
                </a:solidFill>
                <a:latin typeface="Open Sauce"/>
              </a:rPr>
              <a:t> before he finishes the job.</a:t>
            </a: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1BCBB117-9F13-41F6-B27E-93919EFF8FD6}"/>
              </a:ext>
            </a:extLst>
          </p:cNvPr>
          <p:cNvSpPr txBox="1"/>
          <p:nvPr/>
        </p:nvSpPr>
        <p:spPr>
          <a:xfrm>
            <a:off x="14478000" y="9897064"/>
            <a:ext cx="4003625" cy="3815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Times Neue Roman"/>
              </a:rPr>
              <a:t>©</a:t>
            </a:r>
            <a:r>
              <a:rPr lang="en-US" sz="2300" dirty="0">
                <a:solidFill>
                  <a:srgbClr val="000000"/>
                </a:solidFill>
                <a:latin typeface="Times Neue Roman Italic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ue Roman Italics"/>
              </a:rPr>
              <a:t>Penerbitan</a:t>
            </a:r>
            <a:r>
              <a:rPr lang="en-US" sz="2300" dirty="0">
                <a:solidFill>
                  <a:srgbClr val="000000"/>
                </a:solidFill>
                <a:latin typeface="Times Neue Roman Italic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ue Roman Italics"/>
              </a:rPr>
              <a:t>Pelangi</a:t>
            </a:r>
            <a:r>
              <a:rPr lang="en-US" sz="2300" dirty="0">
                <a:solidFill>
                  <a:srgbClr val="000000"/>
                </a:solidFill>
                <a:latin typeface="Times Neue Roman Italic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ue Roman Italics"/>
              </a:rPr>
              <a:t>Sdn</a:t>
            </a:r>
            <a:r>
              <a:rPr lang="en-US" sz="2300" dirty="0">
                <a:solidFill>
                  <a:srgbClr val="000000"/>
                </a:solidFill>
                <a:latin typeface="Times Neue Roman Italics"/>
              </a:rPr>
              <a:t>. Bhd.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783" t="21065" r="4862" b="12735"/>
          <a:stretch>
            <a:fillRect/>
          </a:stretch>
        </p:blipFill>
        <p:spPr>
          <a:xfrm>
            <a:off x="-850176" y="0"/>
            <a:ext cx="19988351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5330071" y="791506"/>
            <a:ext cx="7627858" cy="870398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82322" y="1329571"/>
            <a:ext cx="4930588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605667" y="415740"/>
            <a:ext cx="2350456" cy="20854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666046">
            <a:off x="8996786" y="7653700"/>
            <a:ext cx="948167" cy="260745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705206">
            <a:off x="-1503332" y="3244306"/>
            <a:ext cx="4292517" cy="462012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506468" y="4519153"/>
            <a:ext cx="7275063" cy="1324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73"/>
              </a:lnSpc>
            </a:pPr>
            <a:r>
              <a:rPr lang="en-US" sz="9255" spc="305">
                <a:solidFill>
                  <a:srgbClr val="7455F7"/>
                </a:solidFill>
                <a:latin typeface="Wedges"/>
              </a:rPr>
              <a:t>temporals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F79003-B5DF-41CB-8108-0BE0DF8ECFFF}"/>
              </a:ext>
            </a:extLst>
          </p:cNvPr>
          <p:cNvSpPr txBox="1"/>
          <p:nvPr/>
        </p:nvSpPr>
        <p:spPr>
          <a:xfrm>
            <a:off x="14478000" y="9897064"/>
            <a:ext cx="4003625" cy="3815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Times Neue Roman"/>
              </a:rPr>
              <a:t>©</a:t>
            </a:r>
            <a:r>
              <a:rPr lang="en-US" sz="2300" dirty="0">
                <a:solidFill>
                  <a:srgbClr val="000000"/>
                </a:solidFill>
                <a:latin typeface="Times Neue Roman Italic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ue Roman Italics"/>
              </a:rPr>
              <a:t>Penerbitan</a:t>
            </a:r>
            <a:r>
              <a:rPr lang="en-US" sz="2300" dirty="0">
                <a:solidFill>
                  <a:srgbClr val="000000"/>
                </a:solidFill>
                <a:latin typeface="Times Neue Roman Italic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ue Roman Italics"/>
              </a:rPr>
              <a:t>Pelangi</a:t>
            </a:r>
            <a:r>
              <a:rPr lang="en-US" sz="2300" dirty="0">
                <a:solidFill>
                  <a:srgbClr val="000000"/>
                </a:solidFill>
                <a:latin typeface="Times Neue Roman Italic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ue Roman Italics"/>
              </a:rPr>
              <a:t>Sdn</a:t>
            </a:r>
            <a:r>
              <a:rPr lang="en-US" sz="2300" dirty="0">
                <a:solidFill>
                  <a:srgbClr val="000000"/>
                </a:solidFill>
                <a:latin typeface="Times Neue Roman Italics"/>
              </a:rPr>
              <a:t>. Bhd.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783" t="21065" r="4862" b="12735"/>
          <a:stretch>
            <a:fillRect/>
          </a:stretch>
        </p:blipFill>
        <p:spPr>
          <a:xfrm>
            <a:off x="-850176" y="0"/>
            <a:ext cx="19988351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2379926" y="-1724201"/>
            <a:ext cx="23047853" cy="5576332"/>
            <a:chOff x="0" y="0"/>
            <a:chExt cx="30730470" cy="743511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flipV="1">
              <a:off x="0" y="0"/>
              <a:ext cx="18232311" cy="743511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flipH="1" flipV="1">
              <a:off x="12498159" y="0"/>
              <a:ext cx="18232311" cy="7435110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alphaModFix amt="8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389655" y="1212135"/>
            <a:ext cx="11894936" cy="104242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alphaModFix amt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1324" b="1324"/>
          <a:stretch>
            <a:fillRect/>
          </a:stretch>
        </p:blipFill>
        <p:spPr>
          <a:xfrm>
            <a:off x="-2608066" y="677142"/>
            <a:ext cx="9240687" cy="763826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32195" y="2646768"/>
            <a:ext cx="4596879" cy="5230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0"/>
              </a:lnSpc>
            </a:pPr>
            <a:r>
              <a:rPr lang="en-US" sz="2900" spc="95">
                <a:solidFill>
                  <a:srgbClr val="FFFADE"/>
                </a:solidFill>
                <a:latin typeface="Open Sauce"/>
              </a:rPr>
              <a:t>• Time expressions are </a:t>
            </a:r>
          </a:p>
          <a:p>
            <a:pPr>
              <a:lnSpc>
                <a:spcPts val="3770"/>
              </a:lnSpc>
            </a:pPr>
            <a:r>
              <a:rPr lang="en-US" sz="2900" spc="95">
                <a:solidFill>
                  <a:srgbClr val="FFFADE"/>
                </a:solidFill>
                <a:latin typeface="Open Sauce"/>
              </a:rPr>
              <a:t>   used with a present </a:t>
            </a:r>
          </a:p>
          <a:p>
            <a:pPr>
              <a:lnSpc>
                <a:spcPts val="3770"/>
              </a:lnSpc>
            </a:pPr>
            <a:r>
              <a:rPr lang="en-US" sz="2900" spc="95">
                <a:solidFill>
                  <a:srgbClr val="FFFADE"/>
                </a:solidFill>
                <a:latin typeface="Open Sauce"/>
              </a:rPr>
              <a:t>   tense to refer to the </a:t>
            </a:r>
          </a:p>
          <a:p>
            <a:pPr>
              <a:lnSpc>
                <a:spcPts val="3770"/>
              </a:lnSpc>
            </a:pPr>
            <a:r>
              <a:rPr lang="en-US" sz="2900" spc="95">
                <a:solidFill>
                  <a:srgbClr val="FFFADE"/>
                </a:solidFill>
                <a:latin typeface="Open Sauce"/>
              </a:rPr>
              <a:t>   future.</a:t>
            </a:r>
          </a:p>
          <a:p>
            <a:pPr>
              <a:lnSpc>
                <a:spcPts val="3770"/>
              </a:lnSpc>
            </a:pPr>
            <a:r>
              <a:rPr lang="en-US" sz="2900" spc="95">
                <a:solidFill>
                  <a:srgbClr val="FFFADE"/>
                </a:solidFill>
                <a:latin typeface="Open Sauce"/>
              </a:rPr>
              <a:t>• Used with present </a:t>
            </a:r>
          </a:p>
          <a:p>
            <a:pPr>
              <a:lnSpc>
                <a:spcPts val="3770"/>
              </a:lnSpc>
            </a:pPr>
            <a:r>
              <a:rPr lang="en-US" sz="2900" spc="95">
                <a:solidFill>
                  <a:srgbClr val="FFFADE"/>
                </a:solidFill>
                <a:latin typeface="Open Sauce"/>
              </a:rPr>
              <a:t>  perfect tense to </a:t>
            </a:r>
          </a:p>
          <a:p>
            <a:pPr>
              <a:lnSpc>
                <a:spcPts val="3770"/>
              </a:lnSpc>
            </a:pPr>
            <a:r>
              <a:rPr lang="en-US" sz="2900" spc="95">
                <a:solidFill>
                  <a:srgbClr val="FFFADE"/>
                </a:solidFill>
                <a:latin typeface="Open Sauce"/>
              </a:rPr>
              <a:t>  emphasise that</a:t>
            </a:r>
          </a:p>
          <a:p>
            <a:pPr>
              <a:lnSpc>
                <a:spcPts val="3770"/>
              </a:lnSpc>
            </a:pPr>
            <a:r>
              <a:rPr lang="en-US" sz="2900" spc="95">
                <a:solidFill>
                  <a:srgbClr val="FFFADE"/>
                </a:solidFill>
                <a:latin typeface="Open Sauce"/>
              </a:rPr>
              <a:t>  something will be</a:t>
            </a:r>
          </a:p>
          <a:p>
            <a:pPr>
              <a:lnSpc>
                <a:spcPts val="3770"/>
              </a:lnSpc>
            </a:pPr>
            <a:r>
              <a:rPr lang="en-US" sz="2900" spc="95">
                <a:solidFill>
                  <a:srgbClr val="FFFADE"/>
                </a:solidFill>
                <a:latin typeface="Open Sauce"/>
              </a:rPr>
              <a:t>  finished before</a:t>
            </a:r>
          </a:p>
          <a:p>
            <a:pPr>
              <a:lnSpc>
                <a:spcPts val="3770"/>
              </a:lnSpc>
            </a:pPr>
            <a:r>
              <a:rPr lang="en-US" sz="2900" spc="95">
                <a:solidFill>
                  <a:srgbClr val="FFFADE"/>
                </a:solidFill>
                <a:latin typeface="Open Sauce"/>
              </a:rPr>
              <a:t>  another action.</a:t>
            </a:r>
          </a:p>
          <a:p>
            <a:pPr>
              <a:lnSpc>
                <a:spcPts val="3770"/>
              </a:lnSpc>
            </a:pPr>
            <a:endParaRPr lang="en-US" sz="2900" spc="95">
              <a:solidFill>
                <a:srgbClr val="FFFADE"/>
              </a:solidFill>
              <a:latin typeface="Open Sauce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709242" y="2881345"/>
            <a:ext cx="7255762" cy="859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16"/>
              </a:lnSpc>
            </a:pPr>
            <a:r>
              <a:rPr lang="en-US" sz="2800">
                <a:solidFill>
                  <a:srgbClr val="E42D2D"/>
                </a:solidFill>
                <a:latin typeface="Open Sauce"/>
              </a:rPr>
              <a:t>• She will reply to the text message </a:t>
            </a:r>
            <a:r>
              <a:rPr lang="en-US" sz="2800" u="sng">
                <a:solidFill>
                  <a:srgbClr val="E42D2D"/>
                </a:solidFill>
                <a:latin typeface="Open Sauce Bold"/>
              </a:rPr>
              <a:t>when</a:t>
            </a:r>
            <a:r>
              <a:rPr lang="en-US" sz="2800">
                <a:solidFill>
                  <a:srgbClr val="E42D2D"/>
                </a:solidFill>
                <a:latin typeface="Open Sauce"/>
              </a:rPr>
              <a:t> she gets home.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alphaModFix amt="8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04207" y="5990557"/>
            <a:ext cx="8568546" cy="8631319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5672275" y="1699408"/>
            <a:ext cx="6909195" cy="6004719"/>
            <a:chOff x="0" y="0"/>
            <a:chExt cx="9212260" cy="800629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flipV="1">
              <a:off x="0" y="0"/>
              <a:ext cx="9212260" cy="8006292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3713881" y="1910476"/>
              <a:ext cx="1784499" cy="616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30"/>
                </a:lnSpc>
              </a:pPr>
              <a:r>
                <a:rPr lang="en-US" sz="3180">
                  <a:solidFill>
                    <a:srgbClr val="FFD6D5"/>
                  </a:solidFill>
                  <a:latin typeface="Aileron Heavy"/>
                </a:rPr>
                <a:t>before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087968" y="5566982"/>
              <a:ext cx="2965250" cy="616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30"/>
                </a:lnSpc>
              </a:pPr>
              <a:r>
                <a:rPr lang="en-US" sz="3180">
                  <a:solidFill>
                    <a:srgbClr val="FFD6D5"/>
                  </a:solidFill>
                  <a:latin typeface="Aileron Heavy"/>
                </a:rPr>
                <a:t>by the time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914833" y="7079398"/>
              <a:ext cx="2917845" cy="616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30"/>
                </a:lnSpc>
              </a:pPr>
              <a:r>
                <a:rPr lang="en-US" sz="3180">
                  <a:solidFill>
                    <a:srgbClr val="FFD6D5"/>
                  </a:solidFill>
                  <a:latin typeface="Aileron Heavy"/>
                </a:rPr>
                <a:t>as soon as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5175537" y="3028924"/>
              <a:ext cx="1516194" cy="616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30"/>
                </a:lnSpc>
              </a:pPr>
              <a:r>
                <a:rPr lang="en-US" sz="3180">
                  <a:solidFill>
                    <a:srgbClr val="FFD6D5"/>
                  </a:solidFill>
                  <a:latin typeface="Aileron Heavy"/>
                </a:rPr>
                <a:t>after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832678" y="795233"/>
              <a:ext cx="1546904" cy="616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30"/>
                </a:lnSpc>
              </a:pPr>
              <a:r>
                <a:rPr lang="en-US" sz="3180">
                  <a:solidFill>
                    <a:srgbClr val="FFD6D5"/>
                  </a:solidFill>
                  <a:latin typeface="Aileron Heavy"/>
                </a:rPr>
                <a:t>when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699379" y="3028924"/>
              <a:ext cx="1457957" cy="616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30"/>
                </a:lnSpc>
              </a:pPr>
              <a:r>
                <a:rPr lang="en-US" sz="3180">
                  <a:solidFill>
                    <a:srgbClr val="FFD6D5"/>
                  </a:solidFill>
                  <a:latin typeface="Aileron Heavy"/>
                </a:rPr>
                <a:t>while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498379" y="7079398"/>
              <a:ext cx="3244259" cy="616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30"/>
                </a:lnSpc>
              </a:pPr>
              <a:r>
                <a:rPr lang="en-US" sz="3180">
                  <a:solidFill>
                    <a:srgbClr val="FFD6D5"/>
                  </a:solidFill>
                  <a:latin typeface="Aileron Heavy"/>
                </a:rPr>
                <a:t>the moment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5175537" y="4296133"/>
              <a:ext cx="2216054" cy="616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30"/>
                </a:lnSpc>
              </a:pPr>
              <a:r>
                <a:rPr lang="en-US" sz="3180">
                  <a:solidFill>
                    <a:srgbClr val="FFD6D5"/>
                  </a:solidFill>
                  <a:latin typeface="Aileron Heavy"/>
                </a:rPr>
                <a:t>until/till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941282" y="4296133"/>
              <a:ext cx="1516194" cy="616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30"/>
                </a:lnSpc>
              </a:pPr>
              <a:r>
                <a:rPr lang="en-US" sz="3180">
                  <a:solidFill>
                    <a:srgbClr val="FFD6D5"/>
                  </a:solidFill>
                  <a:latin typeface="Aileron Heavy"/>
                </a:rPr>
                <a:t>once</a:t>
              </a: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4063599" y="5624818"/>
            <a:ext cx="1599151" cy="224836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6112157" y="1063965"/>
            <a:ext cx="1726510" cy="164509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flipH="1">
            <a:off x="16975412" y="4701767"/>
            <a:ext cx="1499574" cy="1626757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-118321" y="7493418"/>
            <a:ext cx="2905053" cy="2872371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334205" y="-986345"/>
            <a:ext cx="2386418" cy="2662332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332195" y="1961737"/>
            <a:ext cx="2319832" cy="466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63"/>
              </a:lnSpc>
            </a:pPr>
            <a:r>
              <a:rPr lang="en-US" sz="3300">
                <a:solidFill>
                  <a:srgbClr val="FFFADE"/>
                </a:solidFill>
                <a:latin typeface="Aileron Heavy"/>
              </a:rPr>
              <a:t>Functions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705134" y="2209131"/>
            <a:ext cx="2313840" cy="466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63"/>
              </a:lnSpc>
            </a:pPr>
            <a:r>
              <a:rPr lang="en-US" sz="3300">
                <a:solidFill>
                  <a:srgbClr val="E42D2D"/>
                </a:solidFill>
                <a:latin typeface="Aileron Heavy"/>
              </a:rPr>
              <a:t>Examples: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662749" y="538967"/>
            <a:ext cx="6928247" cy="1160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29"/>
              </a:lnSpc>
            </a:pPr>
            <a:r>
              <a:rPr lang="en-US" sz="8806" spc="290">
                <a:solidFill>
                  <a:srgbClr val="E42D2D"/>
                </a:solidFill>
                <a:latin typeface="Wedges"/>
              </a:rPr>
              <a:t>temporals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1794084" y="5153888"/>
            <a:ext cx="5181329" cy="859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16"/>
              </a:lnSpc>
            </a:pPr>
            <a:r>
              <a:rPr lang="en-US" sz="2800">
                <a:solidFill>
                  <a:srgbClr val="E42D2D"/>
                </a:solidFill>
                <a:latin typeface="Open Sauce"/>
              </a:rPr>
              <a:t>• We will watch the television</a:t>
            </a:r>
          </a:p>
          <a:p>
            <a:pPr>
              <a:lnSpc>
                <a:spcPts val="3416"/>
              </a:lnSpc>
            </a:pPr>
            <a:r>
              <a:rPr lang="en-US" sz="2800" u="sng">
                <a:solidFill>
                  <a:srgbClr val="E42D2D"/>
                </a:solidFill>
                <a:latin typeface="Open Sauce Bold"/>
              </a:rPr>
              <a:t>after</a:t>
            </a:r>
            <a:r>
              <a:rPr lang="en-US" sz="2800">
                <a:solidFill>
                  <a:srgbClr val="E42D2D"/>
                </a:solidFill>
                <a:latin typeface="Open Sauce"/>
              </a:rPr>
              <a:t> we finish our homework.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2860022" y="6291311"/>
            <a:ext cx="4677830" cy="859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16"/>
              </a:lnSpc>
            </a:pPr>
            <a:r>
              <a:rPr lang="en-US" sz="2800">
                <a:solidFill>
                  <a:srgbClr val="E42D2D"/>
                </a:solidFill>
                <a:latin typeface="Open Sauce"/>
              </a:rPr>
              <a:t>• I will call you </a:t>
            </a:r>
            <a:r>
              <a:rPr lang="en-US" sz="2800" u="sng">
                <a:solidFill>
                  <a:srgbClr val="E42D2D"/>
                </a:solidFill>
                <a:latin typeface="Open Sauce Bold"/>
              </a:rPr>
              <a:t>as soon as</a:t>
            </a:r>
            <a:r>
              <a:rPr lang="en-US" sz="2800">
                <a:solidFill>
                  <a:srgbClr val="E42D2D"/>
                </a:solidFill>
                <a:latin typeface="Open Sauce"/>
              </a:rPr>
              <a:t> I arrived at the office.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1359317" y="4018000"/>
            <a:ext cx="7255762" cy="859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16"/>
              </a:lnSpc>
            </a:pPr>
            <a:r>
              <a:rPr lang="en-US" sz="2800">
                <a:solidFill>
                  <a:srgbClr val="E42D2D"/>
                </a:solidFill>
                <a:latin typeface="Open Sauce"/>
              </a:rPr>
              <a:t>• I will clean the table up </a:t>
            </a:r>
            <a:r>
              <a:rPr lang="en-US" sz="2800" u="sng">
                <a:solidFill>
                  <a:srgbClr val="E42D2D"/>
                </a:solidFill>
                <a:latin typeface="Open Sauce Bold"/>
              </a:rPr>
              <a:t>before</a:t>
            </a:r>
            <a:r>
              <a:rPr lang="en-US" sz="2800">
                <a:solidFill>
                  <a:srgbClr val="E42D2D"/>
                </a:solidFill>
                <a:latin typeface="Open Sauce"/>
              </a:rPr>
              <a:t> I go to bed.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608463" y="7949623"/>
            <a:ext cx="6048317" cy="859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16"/>
              </a:lnSpc>
            </a:pPr>
            <a:r>
              <a:rPr lang="en-US" sz="2800">
                <a:solidFill>
                  <a:srgbClr val="E42D2D"/>
                </a:solidFill>
                <a:latin typeface="Open Sauce"/>
              </a:rPr>
              <a:t>• I will put on the coat </a:t>
            </a:r>
            <a:r>
              <a:rPr lang="en-US" sz="2800" u="sng">
                <a:solidFill>
                  <a:srgbClr val="E42D2D"/>
                </a:solidFill>
                <a:latin typeface="Open Sauce Bold"/>
              </a:rPr>
              <a:t>the moment</a:t>
            </a:r>
            <a:r>
              <a:rPr lang="en-US" sz="2800">
                <a:solidFill>
                  <a:srgbClr val="E42D2D"/>
                </a:solidFill>
                <a:latin typeface="Open Sauce"/>
              </a:rPr>
              <a:t> I hear her coming.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860022" y="7427966"/>
            <a:ext cx="5369900" cy="859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16"/>
              </a:lnSpc>
            </a:pPr>
            <a:r>
              <a:rPr lang="en-US" sz="2800">
                <a:solidFill>
                  <a:srgbClr val="E42D2D"/>
                </a:solidFill>
                <a:latin typeface="Open Sauce"/>
              </a:rPr>
              <a:t>• The parents will wait </a:t>
            </a:r>
            <a:r>
              <a:rPr lang="en-US" sz="2800" u="sng">
                <a:solidFill>
                  <a:srgbClr val="E42D2D"/>
                </a:solidFill>
                <a:latin typeface="Open Sauce Bold"/>
              </a:rPr>
              <a:t>until</a:t>
            </a:r>
            <a:r>
              <a:rPr lang="en-US" sz="2800">
                <a:solidFill>
                  <a:srgbClr val="E42D2D"/>
                </a:solidFill>
                <a:latin typeface="Open Sauce"/>
              </a:rPr>
              <a:t> the teacher comes in.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003538" y="8564621"/>
            <a:ext cx="7534314" cy="431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16"/>
              </a:lnSpc>
            </a:pPr>
            <a:r>
              <a:rPr lang="en-US" sz="2800">
                <a:solidFill>
                  <a:srgbClr val="E42D2D"/>
                </a:solidFill>
                <a:latin typeface="Open Sauce"/>
              </a:rPr>
              <a:t>• It will be over </a:t>
            </a:r>
            <a:r>
              <a:rPr lang="en-US" sz="2800" u="sng">
                <a:solidFill>
                  <a:srgbClr val="E42D2D"/>
                </a:solidFill>
                <a:latin typeface="Open Sauce Bold"/>
              </a:rPr>
              <a:t>by the time</a:t>
            </a:r>
            <a:r>
              <a:rPr lang="en-US" sz="2800">
                <a:solidFill>
                  <a:srgbClr val="E42D2D"/>
                </a:solidFill>
                <a:latin typeface="Open Sauce"/>
              </a:rPr>
              <a:t> we reach there.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0282089" y="9272652"/>
            <a:ext cx="7255762" cy="431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16"/>
              </a:lnSpc>
            </a:pPr>
            <a:r>
              <a:rPr lang="en-US" sz="2800">
                <a:solidFill>
                  <a:srgbClr val="E42D2D"/>
                </a:solidFill>
                <a:latin typeface="Open Sauce Bold"/>
              </a:rPr>
              <a:t>• </a:t>
            </a:r>
            <a:r>
              <a:rPr lang="en-US" sz="2800" u="sng">
                <a:solidFill>
                  <a:srgbClr val="E42D2D"/>
                </a:solidFill>
                <a:latin typeface="Open Sauce Bold"/>
              </a:rPr>
              <a:t>Once</a:t>
            </a:r>
            <a:r>
              <a:rPr lang="en-US" sz="2800">
                <a:solidFill>
                  <a:srgbClr val="E42D2D"/>
                </a:solidFill>
                <a:latin typeface="Open Sauce"/>
              </a:rPr>
              <a:t> it stops raining, I will go out.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597681" y="9054783"/>
            <a:ext cx="8107453" cy="859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16"/>
              </a:lnSpc>
            </a:pPr>
            <a:r>
              <a:rPr lang="en-US" sz="2800">
                <a:solidFill>
                  <a:srgbClr val="E42D2D"/>
                </a:solidFill>
                <a:latin typeface="Open Sauce Bold"/>
              </a:rPr>
              <a:t>• </a:t>
            </a:r>
            <a:r>
              <a:rPr lang="en-US" sz="2800" u="sng">
                <a:solidFill>
                  <a:srgbClr val="E42D2D"/>
                </a:solidFill>
                <a:latin typeface="Open Sauce Bold"/>
              </a:rPr>
              <a:t>While</a:t>
            </a:r>
            <a:r>
              <a:rPr lang="en-US" sz="2800">
                <a:solidFill>
                  <a:srgbClr val="E42D2D"/>
                </a:solidFill>
                <a:latin typeface="Open Sauce"/>
              </a:rPr>
              <a:t> I am waiting for my friend, I will</a:t>
            </a:r>
          </a:p>
          <a:p>
            <a:pPr>
              <a:lnSpc>
                <a:spcPts val="3416"/>
              </a:lnSpc>
            </a:pPr>
            <a:r>
              <a:rPr lang="en-US" sz="2800">
                <a:solidFill>
                  <a:srgbClr val="E42D2D"/>
                </a:solidFill>
                <a:latin typeface="Open Sauce"/>
              </a:rPr>
              <a:t>read a novel.</a:t>
            </a:r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52A4ED6C-BD84-424C-9F9F-7D24414901E5}"/>
              </a:ext>
            </a:extLst>
          </p:cNvPr>
          <p:cNvSpPr txBox="1"/>
          <p:nvPr/>
        </p:nvSpPr>
        <p:spPr>
          <a:xfrm>
            <a:off x="14478000" y="9897064"/>
            <a:ext cx="4003625" cy="3815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Times Neue Roman"/>
              </a:rPr>
              <a:t>©</a:t>
            </a:r>
            <a:r>
              <a:rPr lang="en-US" sz="2300" dirty="0">
                <a:solidFill>
                  <a:srgbClr val="000000"/>
                </a:solidFill>
                <a:latin typeface="Times Neue Roman Italic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ue Roman Italics"/>
              </a:rPr>
              <a:t>Penerbitan</a:t>
            </a:r>
            <a:r>
              <a:rPr lang="en-US" sz="2300" dirty="0">
                <a:solidFill>
                  <a:srgbClr val="000000"/>
                </a:solidFill>
                <a:latin typeface="Times Neue Roman Italic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ue Roman Italics"/>
              </a:rPr>
              <a:t>Pelangi</a:t>
            </a:r>
            <a:r>
              <a:rPr lang="en-US" sz="2300" dirty="0">
                <a:solidFill>
                  <a:srgbClr val="000000"/>
                </a:solidFill>
                <a:latin typeface="Times Neue Roman Italic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ue Roman Italics"/>
              </a:rPr>
              <a:t>Sdn</a:t>
            </a:r>
            <a:r>
              <a:rPr lang="en-US" sz="2300" dirty="0">
                <a:solidFill>
                  <a:srgbClr val="000000"/>
                </a:solidFill>
                <a:latin typeface="Times Neue Roman Italics"/>
              </a:rPr>
              <a:t>. Bhd.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783" t="21065" r="4862" b="12735"/>
          <a:stretch>
            <a:fillRect/>
          </a:stretch>
        </p:blipFill>
        <p:spPr>
          <a:xfrm>
            <a:off x="-850176" y="0"/>
            <a:ext cx="19988351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846783" flipH="1" flipV="1">
            <a:off x="4487893" y="487393"/>
            <a:ext cx="9312214" cy="93122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289282" y="7421021"/>
            <a:ext cx="3681710" cy="334700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163989" y="3613182"/>
            <a:ext cx="5960021" cy="3187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27"/>
              </a:lnSpc>
            </a:pPr>
            <a:r>
              <a:rPr lang="en-US" sz="11105" spc="366" dirty="0">
                <a:solidFill>
                  <a:srgbClr val="A38EFA"/>
                </a:solidFill>
                <a:latin typeface="Wedges"/>
              </a:rPr>
              <a:t>FUTURE</a:t>
            </a:r>
          </a:p>
          <a:p>
            <a:pPr algn="ctr">
              <a:lnSpc>
                <a:spcPts val="12327"/>
              </a:lnSpc>
            </a:pPr>
            <a:r>
              <a:rPr lang="en-US" sz="11105" spc="366" dirty="0">
                <a:solidFill>
                  <a:srgbClr val="A38EFA"/>
                </a:solidFill>
                <a:latin typeface="Wedges"/>
              </a:rPr>
              <a:t>SIMPLE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865700" y="-594362"/>
            <a:ext cx="3823023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113042" y="6784463"/>
            <a:ext cx="4292517" cy="462012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alphaModFix amt="6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200967">
            <a:off x="-3657600" y="-168435"/>
            <a:ext cx="7315200" cy="167584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4512975" y="9888221"/>
            <a:ext cx="3775025" cy="398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Times Neue Roman"/>
              </a:rPr>
              <a:t>©</a:t>
            </a:r>
            <a:r>
              <a:rPr lang="en-US" sz="2300">
                <a:solidFill>
                  <a:srgbClr val="000000"/>
                </a:solidFill>
                <a:latin typeface="Times Neue Roman Italics"/>
              </a:rPr>
              <a:t> Penerbitan Pelangi Sdn. Bhd.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783" t="21065" r="4862" b="12735"/>
          <a:stretch>
            <a:fillRect/>
          </a:stretch>
        </p:blipFill>
        <p:spPr>
          <a:xfrm>
            <a:off x="-850176" y="0"/>
            <a:ext cx="19988351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51573" y="0"/>
            <a:ext cx="17672064" cy="1098881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410559">
            <a:off x="16346076" y="-211684"/>
            <a:ext cx="1826449" cy="166040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359187">
            <a:off x="-308829" y="-3376689"/>
            <a:ext cx="6388685" cy="64354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4111160">
            <a:off x="9862666" y="5302385"/>
            <a:ext cx="9556320" cy="97332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673786">
            <a:off x="-2666798" y="6187810"/>
            <a:ext cx="11604620" cy="576011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603445">
            <a:off x="-494433" y="4552977"/>
            <a:ext cx="3341573" cy="35966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2177807">
            <a:off x="8863477" y="-13692"/>
            <a:ext cx="2350456" cy="20854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1400074" y="1893752"/>
            <a:ext cx="1220367" cy="33407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2638743">
            <a:off x="6065344" y="944502"/>
            <a:ext cx="2481470" cy="213406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0653861" flipV="1">
            <a:off x="8843511" y="1921904"/>
            <a:ext cx="1220367" cy="33407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3045555" y="1699240"/>
            <a:ext cx="2846460" cy="662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5"/>
              </a:lnSpc>
            </a:pPr>
            <a:r>
              <a:rPr lang="en-US" sz="4644">
                <a:solidFill>
                  <a:srgbClr val="0A1640"/>
                </a:solidFill>
                <a:latin typeface="Aileron Heavy"/>
              </a:rPr>
              <a:t>Negative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2638743">
            <a:off x="13065093" y="804360"/>
            <a:ext cx="2807383" cy="241435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3715493" y="3608035"/>
            <a:ext cx="8798570" cy="297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en-US" sz="3000" spc="99">
                <a:solidFill>
                  <a:srgbClr val="F7F3FF"/>
                </a:solidFill>
                <a:latin typeface="Open Sauce"/>
              </a:rPr>
              <a:t>• To predict a future event/action. </a:t>
            </a:r>
          </a:p>
          <a:p>
            <a:pPr>
              <a:lnSpc>
                <a:spcPts val="3900"/>
              </a:lnSpc>
            </a:pPr>
            <a:r>
              <a:rPr lang="en-US" sz="3000" spc="99">
                <a:solidFill>
                  <a:srgbClr val="F7F3FF"/>
                </a:solidFill>
                <a:latin typeface="Open Sauce"/>
              </a:rPr>
              <a:t>• For unplanned future actions.</a:t>
            </a:r>
          </a:p>
          <a:p>
            <a:pPr>
              <a:lnSpc>
                <a:spcPts val="3900"/>
              </a:lnSpc>
            </a:pPr>
            <a:r>
              <a:rPr lang="en-US" sz="3000" spc="99">
                <a:solidFill>
                  <a:srgbClr val="F7F3FF"/>
                </a:solidFill>
                <a:latin typeface="Open Sauce"/>
              </a:rPr>
              <a:t>• For future facts.</a:t>
            </a:r>
          </a:p>
          <a:p>
            <a:pPr>
              <a:lnSpc>
                <a:spcPts val="3900"/>
              </a:lnSpc>
            </a:pPr>
            <a:r>
              <a:rPr lang="en-US" sz="3000" spc="99">
                <a:solidFill>
                  <a:srgbClr val="F7F3FF"/>
                </a:solidFill>
                <a:latin typeface="Open Sauce"/>
              </a:rPr>
              <a:t>• For offering, asking for requests, promises,</a:t>
            </a:r>
          </a:p>
          <a:p>
            <a:pPr>
              <a:lnSpc>
                <a:spcPts val="3900"/>
              </a:lnSpc>
            </a:pPr>
            <a:r>
              <a:rPr lang="en-US" sz="3000" spc="99">
                <a:solidFill>
                  <a:srgbClr val="F7F3FF"/>
                </a:solidFill>
                <a:latin typeface="Open Sauce"/>
              </a:rPr>
              <a:t>  ordering, warning, threatening.</a:t>
            </a:r>
          </a:p>
          <a:p>
            <a:pPr>
              <a:lnSpc>
                <a:spcPts val="3900"/>
              </a:lnSpc>
            </a:pPr>
            <a:r>
              <a:rPr lang="en-US" sz="3000" spc="99">
                <a:solidFill>
                  <a:srgbClr val="F7F3FF"/>
                </a:solidFill>
                <a:latin typeface="Open Sauce"/>
              </a:rPr>
              <a:t>• For predictions about the future.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7334654" y="5602650"/>
            <a:ext cx="5121732" cy="2234355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0079951" y="1767123"/>
            <a:ext cx="1280304" cy="517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6"/>
              </a:lnSpc>
            </a:pPr>
            <a:r>
              <a:rPr lang="en-US" sz="3600">
                <a:solidFill>
                  <a:srgbClr val="0A1640"/>
                </a:solidFill>
                <a:latin typeface="Aileron Heavy"/>
              </a:rPr>
              <a:t>Form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882849" y="1699240"/>
            <a:ext cx="2846460" cy="662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5"/>
              </a:lnSpc>
            </a:pPr>
            <a:r>
              <a:rPr lang="en-US" sz="4644">
                <a:solidFill>
                  <a:srgbClr val="0A1640"/>
                </a:solidFill>
                <a:latin typeface="Aileron Heavy"/>
              </a:rPr>
              <a:t>Positive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8700" y="495156"/>
            <a:ext cx="3846709" cy="1610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27"/>
              </a:lnSpc>
            </a:pPr>
            <a:r>
              <a:rPr lang="en-US" sz="11105" spc="366" dirty="0">
                <a:solidFill>
                  <a:srgbClr val="937BF9"/>
                </a:solidFill>
                <a:latin typeface="Wedges"/>
              </a:rPr>
              <a:t>WILL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488251" y="2665977"/>
            <a:ext cx="4112954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30"/>
              </a:lnSpc>
              <a:spcBef>
                <a:spcPct val="0"/>
              </a:spcBef>
            </a:pPr>
            <a:r>
              <a:rPr lang="en-US" sz="3000" spc="99" dirty="0">
                <a:solidFill>
                  <a:srgbClr val="FFFADE"/>
                </a:solidFill>
                <a:latin typeface="Open Sauce"/>
              </a:rPr>
              <a:t>WILL + BASE VERB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115801" y="2665977"/>
            <a:ext cx="4869144" cy="853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30"/>
              </a:lnSpc>
            </a:pPr>
            <a:r>
              <a:rPr lang="en-US" sz="3000" spc="99" dirty="0">
                <a:solidFill>
                  <a:srgbClr val="FFFADE"/>
                </a:solidFill>
                <a:latin typeface="Open Sauce"/>
              </a:rPr>
              <a:t>WILL NOT + BASE VERB</a:t>
            </a:r>
          </a:p>
          <a:p>
            <a:pPr algn="ctr">
              <a:lnSpc>
                <a:spcPts val="3330"/>
              </a:lnSpc>
              <a:spcBef>
                <a:spcPct val="0"/>
              </a:spcBef>
            </a:pPr>
            <a:r>
              <a:rPr lang="en-US" sz="3000" spc="99" dirty="0">
                <a:solidFill>
                  <a:srgbClr val="FFFADE"/>
                </a:solidFill>
                <a:latin typeface="Open Sauce"/>
              </a:rPr>
              <a:t>WON'T + BASE VERB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715493" y="3210652"/>
            <a:ext cx="2319832" cy="466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63"/>
              </a:lnSpc>
            </a:pPr>
            <a:r>
              <a:rPr lang="en-US" sz="3300">
                <a:solidFill>
                  <a:srgbClr val="F7F3FF"/>
                </a:solidFill>
                <a:latin typeface="Aileron Heavy"/>
              </a:rPr>
              <a:t>Functions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23254" y="7553338"/>
            <a:ext cx="8150989" cy="2558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80"/>
              </a:lnSpc>
            </a:pPr>
            <a:r>
              <a:rPr lang="en-US" sz="3000" spc="99">
                <a:solidFill>
                  <a:srgbClr val="0A1640"/>
                </a:solidFill>
                <a:latin typeface="Open Sauce"/>
              </a:rPr>
              <a:t>• I </a:t>
            </a:r>
            <a:r>
              <a:rPr lang="en-US" sz="3000" u="sng" spc="99">
                <a:solidFill>
                  <a:srgbClr val="0A1640"/>
                </a:solidFill>
                <a:latin typeface="Open Sauce Bold"/>
              </a:rPr>
              <a:t>will take</a:t>
            </a:r>
            <a:r>
              <a:rPr lang="en-US" sz="3000" spc="99">
                <a:solidFill>
                  <a:srgbClr val="0A1640"/>
                </a:solidFill>
                <a:latin typeface="Open Sauce"/>
              </a:rPr>
              <a:t> the flight tomorrow morning.</a:t>
            </a:r>
          </a:p>
          <a:p>
            <a:pPr>
              <a:lnSpc>
                <a:spcPts val="4080"/>
              </a:lnSpc>
            </a:pPr>
            <a:r>
              <a:rPr lang="en-US" sz="3000" spc="99">
                <a:solidFill>
                  <a:srgbClr val="0A1640"/>
                </a:solidFill>
                <a:latin typeface="Open Sauce"/>
              </a:rPr>
              <a:t>• </a:t>
            </a:r>
            <a:r>
              <a:rPr lang="en-US" sz="3000" u="sng" spc="99">
                <a:solidFill>
                  <a:srgbClr val="0A1640"/>
                </a:solidFill>
                <a:latin typeface="Open Sauce Bold"/>
              </a:rPr>
              <a:t>Will go</a:t>
            </a:r>
            <a:r>
              <a:rPr lang="en-US" sz="3000" spc="99">
                <a:solidFill>
                  <a:srgbClr val="0A1640"/>
                </a:solidFill>
                <a:latin typeface="Open Sauce Bold"/>
              </a:rPr>
              <a:t> </a:t>
            </a:r>
            <a:r>
              <a:rPr lang="en-US" sz="3000" spc="99">
                <a:solidFill>
                  <a:srgbClr val="0A1640"/>
                </a:solidFill>
                <a:latin typeface="Open Sauce"/>
              </a:rPr>
              <a:t>to the meeting tomorrow?</a:t>
            </a:r>
          </a:p>
          <a:p>
            <a:pPr>
              <a:lnSpc>
                <a:spcPts val="4080"/>
              </a:lnSpc>
            </a:pPr>
            <a:r>
              <a:rPr lang="en-US" sz="3000" spc="99">
                <a:solidFill>
                  <a:srgbClr val="0A1640"/>
                </a:solidFill>
                <a:latin typeface="Open Sauce"/>
              </a:rPr>
              <a:t>• If you do not do your homework,</a:t>
            </a:r>
          </a:p>
          <a:p>
            <a:pPr>
              <a:lnSpc>
                <a:spcPts val="4080"/>
              </a:lnSpc>
            </a:pPr>
            <a:r>
              <a:rPr lang="en-US" sz="3000" spc="99">
                <a:solidFill>
                  <a:srgbClr val="0A1640"/>
                </a:solidFill>
                <a:latin typeface="Open Sauce"/>
              </a:rPr>
              <a:t>I </a:t>
            </a:r>
            <a:r>
              <a:rPr lang="en-US" sz="3000" u="sng" spc="99">
                <a:solidFill>
                  <a:srgbClr val="0A1640"/>
                </a:solidFill>
                <a:latin typeface="Open Sauce Bold"/>
              </a:rPr>
              <a:t>will confiscate</a:t>
            </a:r>
            <a:r>
              <a:rPr lang="en-US" sz="3000" spc="99">
                <a:solidFill>
                  <a:srgbClr val="0A1640"/>
                </a:solidFill>
                <a:latin typeface="Open Sauce"/>
              </a:rPr>
              <a:t> your mobile phone.</a:t>
            </a:r>
          </a:p>
          <a:p>
            <a:pPr>
              <a:lnSpc>
                <a:spcPts val="4080"/>
              </a:lnSpc>
            </a:pPr>
            <a:r>
              <a:rPr lang="en-US" sz="3000" spc="99">
                <a:solidFill>
                  <a:srgbClr val="0A1640"/>
                </a:solidFill>
                <a:latin typeface="Open Sauce"/>
              </a:rPr>
              <a:t>• I’m sure he </a:t>
            </a:r>
            <a:r>
              <a:rPr lang="en-US" sz="3000" u="sng" spc="99">
                <a:solidFill>
                  <a:srgbClr val="0A1640"/>
                </a:solidFill>
                <a:latin typeface="Open Sauce Bold"/>
              </a:rPr>
              <a:t>will be</a:t>
            </a:r>
            <a:r>
              <a:rPr lang="en-US" sz="3000" spc="99">
                <a:solidFill>
                  <a:srgbClr val="0A1640"/>
                </a:solidFill>
                <a:latin typeface="Open Sauce"/>
              </a:rPr>
              <a:t> back by midnight.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23254" y="6729353"/>
            <a:ext cx="3140027" cy="466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63"/>
              </a:lnSpc>
            </a:pPr>
            <a:r>
              <a:rPr lang="en-US" sz="3300">
                <a:solidFill>
                  <a:srgbClr val="0A1640"/>
                </a:solidFill>
                <a:latin typeface="Aileron Heavy"/>
              </a:rPr>
              <a:t>Examples: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432113" y="7239413"/>
            <a:ext cx="7791524" cy="2558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80"/>
              </a:lnSpc>
            </a:pPr>
            <a:r>
              <a:rPr lang="en-US" sz="3000" spc="99" dirty="0">
                <a:solidFill>
                  <a:srgbClr val="000000"/>
                </a:solidFill>
                <a:latin typeface="Open Sauce"/>
              </a:rPr>
              <a:t>• I </a:t>
            </a:r>
            <a:r>
              <a:rPr lang="en-US" sz="3000" u="sng" spc="99" dirty="0">
                <a:solidFill>
                  <a:srgbClr val="000000"/>
                </a:solidFill>
                <a:latin typeface="Open Sauce Bold"/>
              </a:rPr>
              <a:t>will not be</a:t>
            </a:r>
            <a:r>
              <a:rPr lang="en-US" sz="3000" spc="99" dirty="0">
                <a:solidFill>
                  <a:srgbClr val="000000"/>
                </a:solidFill>
                <a:latin typeface="Open Sauce"/>
              </a:rPr>
              <a:t> on the flight tomorrow.</a:t>
            </a:r>
          </a:p>
          <a:p>
            <a:pPr>
              <a:lnSpc>
                <a:spcPts val="4080"/>
              </a:lnSpc>
            </a:pPr>
            <a:r>
              <a:rPr lang="en-US" sz="3000" spc="99" dirty="0">
                <a:solidFill>
                  <a:srgbClr val="000000"/>
                </a:solidFill>
                <a:latin typeface="Open Sauce"/>
              </a:rPr>
              <a:t>• </a:t>
            </a:r>
            <a:r>
              <a:rPr lang="en-US" sz="3000" u="sng" spc="99" dirty="0">
                <a:solidFill>
                  <a:srgbClr val="000000"/>
                </a:solidFill>
                <a:latin typeface="Open Sauce Bold"/>
              </a:rPr>
              <a:t>Won't</a:t>
            </a:r>
            <a:r>
              <a:rPr lang="en-US" sz="3000" spc="99" dirty="0">
                <a:solidFill>
                  <a:srgbClr val="000000"/>
                </a:solidFill>
                <a:latin typeface="Open Sauce"/>
              </a:rPr>
              <a:t> you please </a:t>
            </a:r>
            <a:r>
              <a:rPr lang="en-US" sz="3000" u="sng" spc="99" dirty="0">
                <a:solidFill>
                  <a:srgbClr val="000000"/>
                </a:solidFill>
                <a:latin typeface="Open Sauce Bold"/>
              </a:rPr>
              <a:t>go</a:t>
            </a:r>
            <a:r>
              <a:rPr lang="en-US" sz="3000" spc="99" dirty="0">
                <a:solidFill>
                  <a:srgbClr val="000000"/>
                </a:solidFill>
                <a:latin typeface="Open Sauce"/>
              </a:rPr>
              <a:t> to the meeting at my place tomorrow?</a:t>
            </a:r>
          </a:p>
          <a:p>
            <a:pPr>
              <a:lnSpc>
                <a:spcPts val="4080"/>
              </a:lnSpc>
            </a:pPr>
            <a:r>
              <a:rPr lang="en-US" sz="3000" spc="99" dirty="0">
                <a:solidFill>
                  <a:srgbClr val="000000"/>
                </a:solidFill>
                <a:latin typeface="Open Sauce"/>
              </a:rPr>
              <a:t>• You </a:t>
            </a:r>
            <a:r>
              <a:rPr lang="en-US" sz="3000" u="sng" spc="99" dirty="0">
                <a:solidFill>
                  <a:srgbClr val="000000"/>
                </a:solidFill>
                <a:latin typeface="Open Sauce Bold"/>
              </a:rPr>
              <a:t>won't be</a:t>
            </a:r>
            <a:r>
              <a:rPr lang="en-US" sz="3000" spc="99" dirty="0">
                <a:solidFill>
                  <a:srgbClr val="000000"/>
                </a:solidFill>
                <a:latin typeface="Open Sauce"/>
              </a:rPr>
              <a:t> doing this again!</a:t>
            </a:r>
          </a:p>
          <a:p>
            <a:pPr>
              <a:lnSpc>
                <a:spcPts val="4080"/>
              </a:lnSpc>
            </a:pPr>
            <a:r>
              <a:rPr lang="en-US" sz="3000" spc="99" dirty="0">
                <a:solidFill>
                  <a:srgbClr val="000000"/>
                </a:solidFill>
                <a:latin typeface="Open Sauce"/>
              </a:rPr>
              <a:t>• He promised that he </a:t>
            </a:r>
            <a:r>
              <a:rPr lang="en-US" sz="3000" u="sng" spc="99" dirty="0">
                <a:solidFill>
                  <a:srgbClr val="000000"/>
                </a:solidFill>
                <a:latin typeface="Open Sauce Bold"/>
              </a:rPr>
              <a:t>won't be</a:t>
            </a:r>
            <a:r>
              <a:rPr lang="en-US" sz="3000" spc="99" dirty="0">
                <a:solidFill>
                  <a:srgbClr val="000000"/>
                </a:solidFill>
                <a:latin typeface="Open Sauce"/>
              </a:rPr>
              <a:t> late.</a:t>
            </a: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>
          <a:xfrm>
            <a:off x="7661949" y="8681002"/>
            <a:ext cx="2418002" cy="1154596"/>
          </a:xfrm>
          <a:prstGeom prst="rect">
            <a:avLst/>
          </a:prstGeom>
        </p:spPr>
      </p:pic>
      <p:sp>
        <p:nvSpPr>
          <p:cNvPr id="28" name="TextBox 9">
            <a:extLst>
              <a:ext uri="{FF2B5EF4-FFF2-40B4-BE49-F238E27FC236}">
                <a16:creationId xmlns:a16="http://schemas.microsoft.com/office/drawing/2014/main" id="{86AE609E-7C88-46B3-9A1E-B1C9144BDC77}"/>
              </a:ext>
            </a:extLst>
          </p:cNvPr>
          <p:cNvSpPr txBox="1"/>
          <p:nvPr/>
        </p:nvSpPr>
        <p:spPr>
          <a:xfrm>
            <a:off x="14478000" y="9897064"/>
            <a:ext cx="4003625" cy="3815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Times Neue Roman"/>
              </a:rPr>
              <a:t>©</a:t>
            </a:r>
            <a:r>
              <a:rPr lang="en-US" sz="2300" dirty="0">
                <a:solidFill>
                  <a:srgbClr val="000000"/>
                </a:solidFill>
                <a:latin typeface="Times Neue Roman Italic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ue Roman Italics"/>
              </a:rPr>
              <a:t>Penerbitan</a:t>
            </a:r>
            <a:r>
              <a:rPr lang="en-US" sz="2300" dirty="0">
                <a:solidFill>
                  <a:srgbClr val="000000"/>
                </a:solidFill>
                <a:latin typeface="Times Neue Roman Italic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ue Roman Italics"/>
              </a:rPr>
              <a:t>Pelangi</a:t>
            </a:r>
            <a:r>
              <a:rPr lang="en-US" sz="2300" dirty="0">
                <a:solidFill>
                  <a:srgbClr val="000000"/>
                </a:solidFill>
                <a:latin typeface="Times Neue Roman Italic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ue Roman Italics"/>
              </a:rPr>
              <a:t>Sdn</a:t>
            </a:r>
            <a:r>
              <a:rPr lang="en-US" sz="2300" dirty="0">
                <a:solidFill>
                  <a:srgbClr val="000000"/>
                </a:solidFill>
                <a:latin typeface="Times Neue Roman Italics"/>
              </a:rPr>
              <a:t>. Bhd.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783" t="21065" r="4862" b="12735"/>
          <a:stretch>
            <a:fillRect/>
          </a:stretch>
        </p:blipFill>
        <p:spPr>
          <a:xfrm>
            <a:off x="-850176" y="0"/>
            <a:ext cx="19988351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36944" y="-164144"/>
            <a:ext cx="15571006" cy="158593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74650" y="-2403932"/>
            <a:ext cx="5307383" cy="582646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587336">
            <a:off x="6247138" y="3966554"/>
            <a:ext cx="12750529" cy="1488915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485558">
            <a:off x="624512" y="7994975"/>
            <a:ext cx="2127565" cy="219131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664153" y="8691679"/>
            <a:ext cx="1212065" cy="203864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05104" y="6020502"/>
            <a:ext cx="1966380" cy="190917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371599" y="7765535"/>
            <a:ext cx="1678549" cy="1580888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 rot="-3076359">
            <a:off x="829682" y="8431893"/>
            <a:ext cx="739499" cy="992011"/>
            <a:chOff x="0" y="0"/>
            <a:chExt cx="985999" cy="1322681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85999" cy="132268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85999" cy="1322681"/>
            </a:xfrm>
            <a:prstGeom prst="rect">
              <a:avLst/>
            </a:prstGeom>
          </p:spPr>
        </p:pic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3827059" y="-1097029"/>
            <a:ext cx="5909853" cy="5372593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8840941" y="7166610"/>
            <a:ext cx="7791524" cy="204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80"/>
              </a:lnSpc>
            </a:pPr>
            <a:r>
              <a:rPr lang="en-US" sz="3000" spc="99">
                <a:solidFill>
                  <a:srgbClr val="DF2EB8"/>
                </a:solidFill>
                <a:latin typeface="Open Sauce"/>
              </a:rPr>
              <a:t>• </a:t>
            </a:r>
            <a:r>
              <a:rPr lang="en-US" sz="3000" u="sng" spc="99">
                <a:solidFill>
                  <a:srgbClr val="DF2EB8"/>
                </a:solidFill>
                <a:latin typeface="Open Sauce Bold"/>
              </a:rPr>
              <a:t>Shall</a:t>
            </a:r>
            <a:r>
              <a:rPr lang="en-US" sz="3000" spc="99">
                <a:solidFill>
                  <a:srgbClr val="DF2EB8"/>
                </a:solidFill>
                <a:latin typeface="Open Sauce"/>
              </a:rPr>
              <a:t> we </a:t>
            </a:r>
            <a:r>
              <a:rPr lang="en-US" sz="3000" u="sng" spc="99">
                <a:solidFill>
                  <a:srgbClr val="DF2EB8"/>
                </a:solidFill>
                <a:latin typeface="Open Sauce Bold"/>
              </a:rPr>
              <a:t>go</a:t>
            </a:r>
            <a:r>
              <a:rPr lang="en-US" sz="3000" spc="99">
                <a:solidFill>
                  <a:srgbClr val="DF2EB8"/>
                </a:solidFill>
                <a:latin typeface="Open Sauce"/>
              </a:rPr>
              <a:t> to the party tonight?</a:t>
            </a:r>
          </a:p>
          <a:p>
            <a:pPr>
              <a:lnSpc>
                <a:spcPts val="4080"/>
              </a:lnSpc>
            </a:pPr>
            <a:r>
              <a:rPr lang="en-US" sz="3000" spc="99">
                <a:solidFill>
                  <a:srgbClr val="DF2EB8"/>
                </a:solidFill>
                <a:latin typeface="Open Sauce"/>
              </a:rPr>
              <a:t>• </a:t>
            </a:r>
            <a:r>
              <a:rPr lang="en-US" sz="3000" u="sng" spc="99">
                <a:solidFill>
                  <a:srgbClr val="DF2EB8"/>
                </a:solidFill>
                <a:latin typeface="Open Sauce Bold"/>
              </a:rPr>
              <a:t>Shall</a:t>
            </a:r>
            <a:r>
              <a:rPr lang="en-US" sz="3000" spc="99">
                <a:solidFill>
                  <a:srgbClr val="DF2EB8"/>
                </a:solidFill>
                <a:latin typeface="Open Sauce"/>
              </a:rPr>
              <a:t> I </a:t>
            </a:r>
            <a:r>
              <a:rPr lang="en-US" sz="3000" u="sng" spc="99">
                <a:solidFill>
                  <a:srgbClr val="DF2EB8"/>
                </a:solidFill>
                <a:latin typeface="Open Sauce Bold"/>
              </a:rPr>
              <a:t>make</a:t>
            </a:r>
            <a:r>
              <a:rPr lang="en-US" sz="3000" spc="99">
                <a:solidFill>
                  <a:srgbClr val="DF2EB8"/>
                </a:solidFill>
                <a:latin typeface="Open Sauce"/>
              </a:rPr>
              <a:t> you some tea?</a:t>
            </a:r>
          </a:p>
          <a:p>
            <a:pPr>
              <a:lnSpc>
                <a:spcPts val="4080"/>
              </a:lnSpc>
            </a:pPr>
            <a:r>
              <a:rPr lang="en-US" sz="3000" spc="99">
                <a:solidFill>
                  <a:srgbClr val="DF2EB8"/>
                </a:solidFill>
                <a:latin typeface="Open Sauce"/>
              </a:rPr>
              <a:t>• What </a:t>
            </a:r>
            <a:r>
              <a:rPr lang="en-US" sz="3000" u="sng" spc="99">
                <a:solidFill>
                  <a:srgbClr val="DF2EB8"/>
                </a:solidFill>
                <a:latin typeface="Open Sauce Bold"/>
              </a:rPr>
              <a:t>shall</a:t>
            </a:r>
            <a:r>
              <a:rPr lang="en-US" sz="3000" spc="99">
                <a:solidFill>
                  <a:srgbClr val="DF2EB8"/>
                </a:solidFill>
                <a:latin typeface="Open Sauce"/>
              </a:rPr>
              <a:t> we </a:t>
            </a:r>
            <a:r>
              <a:rPr lang="en-US" sz="3000" u="sng" spc="99">
                <a:solidFill>
                  <a:srgbClr val="DF2EB8"/>
                </a:solidFill>
                <a:latin typeface="Open Sauce Bold"/>
              </a:rPr>
              <a:t>do</a:t>
            </a:r>
            <a:r>
              <a:rPr lang="en-US" sz="3000" spc="99">
                <a:solidFill>
                  <a:srgbClr val="DF2EB8"/>
                </a:solidFill>
                <a:latin typeface="Open Sauce"/>
              </a:rPr>
              <a:t> this afternoon?</a:t>
            </a:r>
          </a:p>
          <a:p>
            <a:pPr>
              <a:lnSpc>
                <a:spcPts val="4080"/>
              </a:lnSpc>
            </a:pPr>
            <a:r>
              <a:rPr lang="en-US" sz="3000" spc="99">
                <a:solidFill>
                  <a:srgbClr val="DF2EB8"/>
                </a:solidFill>
                <a:latin typeface="Open Sauce"/>
              </a:rPr>
              <a:t>• I </a:t>
            </a:r>
            <a:r>
              <a:rPr lang="en-US" sz="3000" u="sng" spc="99">
                <a:solidFill>
                  <a:srgbClr val="DF2EB8"/>
                </a:solidFill>
                <a:latin typeface="Open Sauce Bold"/>
              </a:rPr>
              <a:t>shall</a:t>
            </a:r>
            <a:r>
              <a:rPr lang="en-US" sz="3000" spc="99">
                <a:solidFill>
                  <a:srgbClr val="DF2EB8"/>
                </a:solidFill>
                <a:latin typeface="Open Sauce"/>
              </a:rPr>
              <a:t> never </a:t>
            </a:r>
            <a:r>
              <a:rPr lang="en-US" sz="3000" u="sng" spc="99">
                <a:solidFill>
                  <a:srgbClr val="DF2EB8"/>
                </a:solidFill>
                <a:latin typeface="Open Sauce Bold"/>
              </a:rPr>
              <a:t>forget</a:t>
            </a:r>
            <a:r>
              <a:rPr lang="en-US" sz="3000" spc="99">
                <a:solidFill>
                  <a:srgbClr val="DF2EB8"/>
                </a:solidFill>
                <a:latin typeface="Open Sauce"/>
              </a:rPr>
              <a:t> this day ever.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5611499" y="6465491"/>
            <a:ext cx="2340972" cy="197067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5032732" y="6199986"/>
            <a:ext cx="3238696" cy="3712362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5349374" y="1883123"/>
            <a:ext cx="1757418" cy="466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63"/>
              </a:lnSpc>
            </a:pPr>
            <a:r>
              <a:rPr lang="en-US" sz="3300" dirty="0">
                <a:solidFill>
                  <a:srgbClr val="DF2EB8"/>
                </a:solidFill>
                <a:latin typeface="Aileron Heavy"/>
              </a:rPr>
              <a:t>Form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349374" y="2569997"/>
            <a:ext cx="4480426" cy="4343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30"/>
              </a:lnSpc>
              <a:spcBef>
                <a:spcPct val="0"/>
              </a:spcBef>
            </a:pPr>
            <a:r>
              <a:rPr lang="en-US" sz="3000" spc="99" dirty="0">
                <a:solidFill>
                  <a:srgbClr val="DF2EB8"/>
                </a:solidFill>
                <a:latin typeface="Open Sauce"/>
              </a:rPr>
              <a:t>SHALL + BASE VERB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715493" y="4021938"/>
            <a:ext cx="10551685" cy="1485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en-US" sz="3000" spc="99">
                <a:solidFill>
                  <a:srgbClr val="DF2EB8"/>
                </a:solidFill>
                <a:latin typeface="Open Sauce"/>
              </a:rPr>
              <a:t>• Used with the affirmative or interrogative form of I     </a:t>
            </a:r>
          </a:p>
          <a:p>
            <a:pPr>
              <a:lnSpc>
                <a:spcPts val="3900"/>
              </a:lnSpc>
            </a:pPr>
            <a:r>
              <a:rPr lang="en-US" sz="3000" spc="99">
                <a:solidFill>
                  <a:srgbClr val="DF2EB8"/>
                </a:solidFill>
                <a:latin typeface="Open Sauce"/>
              </a:rPr>
              <a:t>  and We when making a suggestion or an offer.</a:t>
            </a:r>
          </a:p>
          <a:p>
            <a:pPr>
              <a:lnSpc>
                <a:spcPts val="3900"/>
              </a:lnSpc>
            </a:pPr>
            <a:r>
              <a:rPr lang="en-US" sz="3000" spc="99">
                <a:solidFill>
                  <a:srgbClr val="DF2EB8"/>
                </a:solidFill>
                <a:latin typeface="Open Sauce"/>
              </a:rPr>
              <a:t>• For future time references with ‘I’ and ‘we’.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715493" y="3554719"/>
            <a:ext cx="2319832" cy="466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63"/>
              </a:lnSpc>
            </a:pPr>
            <a:r>
              <a:rPr lang="en-US" sz="3300">
                <a:solidFill>
                  <a:srgbClr val="DF2EB8"/>
                </a:solidFill>
                <a:latin typeface="Aileron Heavy"/>
              </a:rPr>
              <a:t>Functions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840941" y="6613397"/>
            <a:ext cx="3140027" cy="466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63"/>
              </a:lnSpc>
            </a:pPr>
            <a:r>
              <a:rPr lang="en-US" sz="3300">
                <a:solidFill>
                  <a:srgbClr val="DF2EB8"/>
                </a:solidFill>
                <a:latin typeface="Aileron Heavy"/>
              </a:rPr>
              <a:t>Examples: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8967" y="824576"/>
            <a:ext cx="4681670" cy="1610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327"/>
              </a:lnSpc>
            </a:pPr>
            <a:r>
              <a:rPr lang="en-US" sz="11105" spc="366" dirty="0">
                <a:solidFill>
                  <a:srgbClr val="F6B8E4"/>
                </a:solidFill>
                <a:latin typeface="Wedges"/>
              </a:rPr>
              <a:t>SHALL</a:t>
            </a:r>
          </a:p>
        </p:txBody>
      </p:sp>
      <p:sp>
        <p:nvSpPr>
          <p:cNvPr id="24" name="TextBox 9">
            <a:extLst>
              <a:ext uri="{FF2B5EF4-FFF2-40B4-BE49-F238E27FC236}">
                <a16:creationId xmlns:a16="http://schemas.microsoft.com/office/drawing/2014/main" id="{772BEB95-1D44-4590-BB3C-18A0B3433CE9}"/>
              </a:ext>
            </a:extLst>
          </p:cNvPr>
          <p:cNvSpPr txBox="1"/>
          <p:nvPr/>
        </p:nvSpPr>
        <p:spPr>
          <a:xfrm>
            <a:off x="14478000" y="9897064"/>
            <a:ext cx="4003625" cy="3815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Times Neue Roman"/>
              </a:rPr>
              <a:t>©</a:t>
            </a:r>
            <a:r>
              <a:rPr lang="en-US" sz="2300" dirty="0">
                <a:solidFill>
                  <a:srgbClr val="000000"/>
                </a:solidFill>
                <a:latin typeface="Times Neue Roman Italic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ue Roman Italics"/>
              </a:rPr>
              <a:t>Penerbitan</a:t>
            </a:r>
            <a:r>
              <a:rPr lang="en-US" sz="2300" dirty="0">
                <a:solidFill>
                  <a:srgbClr val="000000"/>
                </a:solidFill>
                <a:latin typeface="Times Neue Roman Italic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ue Roman Italics"/>
              </a:rPr>
              <a:t>Pelangi</a:t>
            </a:r>
            <a:r>
              <a:rPr lang="en-US" sz="2300" dirty="0">
                <a:solidFill>
                  <a:srgbClr val="000000"/>
                </a:solidFill>
                <a:latin typeface="Times Neue Roman Italic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ue Roman Italics"/>
              </a:rPr>
              <a:t>Sdn</a:t>
            </a:r>
            <a:r>
              <a:rPr lang="en-US" sz="2300" dirty="0">
                <a:solidFill>
                  <a:srgbClr val="000000"/>
                </a:solidFill>
                <a:latin typeface="Times Neue Roman Italics"/>
              </a:rPr>
              <a:t>. Bhd.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783" t="21065" r="4862" b="12735"/>
          <a:stretch>
            <a:fillRect/>
          </a:stretch>
        </p:blipFill>
        <p:spPr>
          <a:xfrm>
            <a:off x="-850176" y="0"/>
            <a:ext cx="19988351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429593">
            <a:off x="-854552" y="-1200790"/>
            <a:ext cx="12810844" cy="1495958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525944">
            <a:off x="5051111" y="-3321434"/>
            <a:ext cx="8185779" cy="998265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903929" y="3228798"/>
            <a:ext cx="10604019" cy="1039193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153075" y="-577963"/>
            <a:ext cx="2985100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2949160" y="-2933232"/>
            <a:ext cx="5702983" cy="542301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721992" y="7709486"/>
            <a:ext cx="2315076" cy="25775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6431019" y="6495909"/>
            <a:ext cx="3158505" cy="385771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3779922" y="3536837"/>
            <a:ext cx="3457929" cy="2584016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735725" y="2680286"/>
            <a:ext cx="1757418" cy="466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63"/>
              </a:lnSpc>
            </a:pPr>
            <a:r>
              <a:rPr lang="en-US" sz="3300">
                <a:solidFill>
                  <a:srgbClr val="523FCD"/>
                </a:solidFill>
                <a:latin typeface="Aileron Heavy"/>
              </a:rPr>
              <a:t>Form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35725" y="3226259"/>
            <a:ext cx="4194435" cy="4343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30"/>
              </a:lnSpc>
              <a:spcBef>
                <a:spcPct val="0"/>
              </a:spcBef>
            </a:pPr>
            <a:r>
              <a:rPr lang="en-US" sz="3000" spc="99" dirty="0">
                <a:solidFill>
                  <a:srgbClr val="523FCD"/>
                </a:solidFill>
                <a:latin typeface="Open Sauce"/>
              </a:rPr>
              <a:t>SHALL + BASE VERB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35725" y="4871134"/>
            <a:ext cx="6872312" cy="2287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60"/>
              </a:lnSpc>
            </a:pPr>
            <a:r>
              <a:rPr lang="en-US" sz="3000" spc="99">
                <a:solidFill>
                  <a:srgbClr val="523FCD"/>
                </a:solidFill>
                <a:latin typeface="Open Sauce"/>
              </a:rPr>
              <a:t>• To express a future plan, intentions, and things that we expect to happen in the near future because of something</a:t>
            </a:r>
          </a:p>
          <a:p>
            <a:pPr>
              <a:lnSpc>
                <a:spcPts val="3660"/>
              </a:lnSpc>
            </a:pPr>
            <a:r>
              <a:rPr lang="en-US" sz="3000" spc="99">
                <a:solidFill>
                  <a:srgbClr val="523FCD"/>
                </a:solidFill>
                <a:latin typeface="Open Sauce"/>
              </a:rPr>
              <a:t>that is happening in the future.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35725" y="4254317"/>
            <a:ext cx="2319832" cy="466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63"/>
              </a:lnSpc>
            </a:pPr>
            <a:r>
              <a:rPr lang="en-US" sz="3300">
                <a:solidFill>
                  <a:srgbClr val="523FCD"/>
                </a:solidFill>
                <a:latin typeface="Aileron Heavy"/>
              </a:rPr>
              <a:t>Function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756947" y="6185535"/>
            <a:ext cx="8319945" cy="4100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80"/>
              </a:lnSpc>
            </a:pPr>
            <a:r>
              <a:rPr lang="en-US" sz="3000" spc="99">
                <a:solidFill>
                  <a:srgbClr val="523FCD"/>
                </a:solidFill>
                <a:latin typeface="Open Sauce"/>
              </a:rPr>
              <a:t>• She </a:t>
            </a:r>
            <a:r>
              <a:rPr lang="en-US" sz="3000" u="sng" spc="99">
                <a:solidFill>
                  <a:srgbClr val="523FCD"/>
                </a:solidFill>
                <a:latin typeface="Open Sauce Bold"/>
              </a:rPr>
              <a:t>is going to pick</a:t>
            </a:r>
            <a:r>
              <a:rPr lang="en-US" sz="3000" spc="99">
                <a:solidFill>
                  <a:srgbClr val="523FCD"/>
                </a:solidFill>
                <a:latin typeface="Open Sauce"/>
              </a:rPr>
              <a:t> her son up after work.</a:t>
            </a:r>
          </a:p>
          <a:p>
            <a:pPr>
              <a:lnSpc>
                <a:spcPts val="4080"/>
              </a:lnSpc>
            </a:pPr>
            <a:r>
              <a:rPr lang="en-US" sz="3000" spc="99">
                <a:solidFill>
                  <a:srgbClr val="523FCD"/>
                </a:solidFill>
                <a:latin typeface="Open Sauce"/>
              </a:rPr>
              <a:t>• I </a:t>
            </a:r>
            <a:r>
              <a:rPr lang="en-US" sz="3000" u="sng" spc="99">
                <a:solidFill>
                  <a:srgbClr val="523FCD"/>
                </a:solidFill>
                <a:latin typeface="Open Sauce Bold"/>
              </a:rPr>
              <a:t>am going to perform</a:t>
            </a:r>
            <a:r>
              <a:rPr lang="en-US" sz="3000" spc="99">
                <a:solidFill>
                  <a:srgbClr val="523FCD"/>
                </a:solidFill>
                <a:latin typeface="Open Sauce"/>
              </a:rPr>
              <a:t> at the festival tomorrow.</a:t>
            </a:r>
          </a:p>
          <a:p>
            <a:pPr>
              <a:lnSpc>
                <a:spcPts val="4080"/>
              </a:lnSpc>
            </a:pPr>
            <a:r>
              <a:rPr lang="en-US" sz="3000" spc="99">
                <a:solidFill>
                  <a:srgbClr val="523FCD"/>
                </a:solidFill>
                <a:latin typeface="Open Sauce"/>
              </a:rPr>
              <a:t>• They </a:t>
            </a:r>
            <a:r>
              <a:rPr lang="en-US" sz="3000" u="sng" spc="99">
                <a:solidFill>
                  <a:srgbClr val="523FCD"/>
                </a:solidFill>
                <a:latin typeface="Open Sauce Bold"/>
              </a:rPr>
              <a:t>are going to stay</a:t>
            </a:r>
            <a:r>
              <a:rPr lang="en-US" sz="3000" spc="99">
                <a:solidFill>
                  <a:srgbClr val="523FCD"/>
                </a:solidFill>
                <a:latin typeface="Open Sauce"/>
              </a:rPr>
              <a:t> back after school for a study group.</a:t>
            </a:r>
          </a:p>
          <a:p>
            <a:pPr>
              <a:lnSpc>
                <a:spcPts val="4080"/>
              </a:lnSpc>
            </a:pPr>
            <a:r>
              <a:rPr lang="en-US" sz="3000" spc="99">
                <a:solidFill>
                  <a:srgbClr val="523FCD"/>
                </a:solidFill>
                <a:latin typeface="Open Sauce"/>
              </a:rPr>
              <a:t>• What </a:t>
            </a:r>
            <a:r>
              <a:rPr lang="en-US" sz="3000" u="sng" spc="99">
                <a:solidFill>
                  <a:srgbClr val="523FCD"/>
                </a:solidFill>
                <a:latin typeface="Open Sauce Bold"/>
              </a:rPr>
              <a:t>are</a:t>
            </a:r>
            <a:r>
              <a:rPr lang="en-US" sz="3000" spc="99">
                <a:solidFill>
                  <a:srgbClr val="523FCD"/>
                </a:solidFill>
                <a:latin typeface="Open Sauce"/>
              </a:rPr>
              <a:t> you </a:t>
            </a:r>
            <a:r>
              <a:rPr lang="en-US" sz="3000" u="sng" spc="99">
                <a:solidFill>
                  <a:srgbClr val="523FCD"/>
                </a:solidFill>
                <a:latin typeface="Open Sauce Bold"/>
              </a:rPr>
              <a:t>going to do</a:t>
            </a:r>
            <a:r>
              <a:rPr lang="en-US" sz="3000" spc="99">
                <a:solidFill>
                  <a:srgbClr val="523FCD"/>
                </a:solidFill>
                <a:latin typeface="Open Sauce"/>
              </a:rPr>
              <a:t> tomorrow?</a:t>
            </a:r>
          </a:p>
          <a:p>
            <a:pPr>
              <a:lnSpc>
                <a:spcPts val="4080"/>
              </a:lnSpc>
            </a:pPr>
            <a:endParaRPr lang="en-US" sz="3000" spc="99">
              <a:solidFill>
                <a:srgbClr val="523FCD"/>
              </a:solidFill>
              <a:latin typeface="Open Sauce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9756947" y="5690616"/>
            <a:ext cx="3140027" cy="466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63"/>
              </a:lnSpc>
            </a:pPr>
            <a:r>
              <a:rPr lang="en-US" sz="3300">
                <a:solidFill>
                  <a:srgbClr val="523FCD"/>
                </a:solidFill>
                <a:latin typeface="Aileron Heavy"/>
              </a:rPr>
              <a:t>Examples: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508078" y="958914"/>
            <a:ext cx="9271843" cy="1593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27"/>
              </a:lnSpc>
            </a:pPr>
            <a:r>
              <a:rPr lang="en-US" sz="11105" spc="366" dirty="0">
                <a:solidFill>
                  <a:srgbClr val="523FCD"/>
                </a:solidFill>
                <a:latin typeface="Wedges"/>
              </a:rPr>
              <a:t>BE GOING TO</a:t>
            </a: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1970AC6D-D99A-4FB5-B42C-A7E3A7CF69EB}"/>
              </a:ext>
            </a:extLst>
          </p:cNvPr>
          <p:cNvSpPr txBox="1"/>
          <p:nvPr/>
        </p:nvSpPr>
        <p:spPr>
          <a:xfrm>
            <a:off x="14478000" y="9897064"/>
            <a:ext cx="4003625" cy="3815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Times Neue Roman"/>
              </a:rPr>
              <a:t>©</a:t>
            </a:r>
            <a:r>
              <a:rPr lang="en-US" sz="2300" dirty="0">
                <a:solidFill>
                  <a:srgbClr val="000000"/>
                </a:solidFill>
                <a:latin typeface="Times Neue Roman Italic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ue Roman Italics"/>
              </a:rPr>
              <a:t>Penerbitan</a:t>
            </a:r>
            <a:r>
              <a:rPr lang="en-US" sz="2300" dirty="0">
                <a:solidFill>
                  <a:srgbClr val="000000"/>
                </a:solidFill>
                <a:latin typeface="Times Neue Roman Italic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ue Roman Italics"/>
              </a:rPr>
              <a:t>Pelangi</a:t>
            </a:r>
            <a:r>
              <a:rPr lang="en-US" sz="2300" dirty="0">
                <a:solidFill>
                  <a:srgbClr val="000000"/>
                </a:solidFill>
                <a:latin typeface="Times Neue Roman Italic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ue Roman Italics"/>
              </a:rPr>
              <a:t>Sdn</a:t>
            </a:r>
            <a:r>
              <a:rPr lang="en-US" sz="2300" dirty="0">
                <a:solidFill>
                  <a:srgbClr val="000000"/>
                </a:solidFill>
                <a:latin typeface="Times Neue Roman Italics"/>
              </a:rPr>
              <a:t>. Bhd.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783" t="21065" r="4862" b="12735"/>
          <a:stretch>
            <a:fillRect/>
          </a:stretch>
        </p:blipFill>
        <p:spPr>
          <a:xfrm>
            <a:off x="-850176" y="0"/>
            <a:ext cx="19988351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872133">
            <a:off x="-333768" y="8292256"/>
            <a:ext cx="2125298" cy="19320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56559">
            <a:off x="4183001" y="1325349"/>
            <a:ext cx="10494904" cy="727010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908262" y="3613248"/>
            <a:ext cx="10471476" cy="3155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27"/>
              </a:lnSpc>
            </a:pPr>
            <a:r>
              <a:rPr lang="en-US" sz="11105" spc="366">
                <a:solidFill>
                  <a:srgbClr val="7455F7"/>
                </a:solidFill>
                <a:latin typeface="Wedges"/>
              </a:rPr>
              <a:t>FUTURE  CONTINUOUS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865700" y="-594362"/>
            <a:ext cx="3823023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113042" y="6784463"/>
            <a:ext cx="4292517" cy="462012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315200" y="1028700"/>
            <a:ext cx="3657600" cy="103742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5029987">
            <a:off x="-1328519" y="-1587027"/>
            <a:ext cx="4114800" cy="4114800"/>
          </a:xfrm>
          <a:prstGeom prst="rect">
            <a:avLst/>
          </a:prstGeom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9C32B9C-7D4C-4568-B804-B466AF4A1C67}"/>
              </a:ext>
            </a:extLst>
          </p:cNvPr>
          <p:cNvSpPr txBox="1"/>
          <p:nvPr/>
        </p:nvSpPr>
        <p:spPr>
          <a:xfrm>
            <a:off x="14478000" y="9897064"/>
            <a:ext cx="4003625" cy="3815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Times Neue Roman"/>
              </a:rPr>
              <a:t>©</a:t>
            </a:r>
            <a:r>
              <a:rPr lang="en-US" sz="2300" dirty="0">
                <a:solidFill>
                  <a:srgbClr val="000000"/>
                </a:solidFill>
                <a:latin typeface="Times Neue Roman Italic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ue Roman Italics"/>
              </a:rPr>
              <a:t>Penerbitan</a:t>
            </a:r>
            <a:r>
              <a:rPr lang="en-US" sz="2300" dirty="0">
                <a:solidFill>
                  <a:srgbClr val="000000"/>
                </a:solidFill>
                <a:latin typeface="Times Neue Roman Italic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ue Roman Italics"/>
              </a:rPr>
              <a:t>Pelangi</a:t>
            </a:r>
            <a:r>
              <a:rPr lang="en-US" sz="2300" dirty="0">
                <a:solidFill>
                  <a:srgbClr val="000000"/>
                </a:solidFill>
                <a:latin typeface="Times Neue Roman Italic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ue Roman Italics"/>
              </a:rPr>
              <a:t>Sdn</a:t>
            </a:r>
            <a:r>
              <a:rPr lang="en-US" sz="2300" dirty="0">
                <a:solidFill>
                  <a:srgbClr val="000000"/>
                </a:solidFill>
                <a:latin typeface="Times Neue Roman Italics"/>
              </a:rPr>
              <a:t>. Bhd.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783" t="21065" r="4862" b="12735"/>
          <a:stretch>
            <a:fillRect/>
          </a:stretch>
        </p:blipFill>
        <p:spPr>
          <a:xfrm>
            <a:off x="-850176" y="0"/>
            <a:ext cx="19988351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131130" y="1716414"/>
            <a:ext cx="15051433" cy="935925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54092" flipV="1">
            <a:off x="-18678" y="-1343192"/>
            <a:ext cx="9557074" cy="474378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354575" y="1028700"/>
            <a:ext cx="11124688" cy="1011335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5512201" y="8159873"/>
            <a:ext cx="2396315" cy="15516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4047430" y="0"/>
            <a:ext cx="3211870" cy="343056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912215" y="318461"/>
            <a:ext cx="8844732" cy="2500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74"/>
              </a:lnSpc>
            </a:pPr>
            <a:r>
              <a:rPr lang="en-US" sz="8806" spc="290">
                <a:solidFill>
                  <a:srgbClr val="523FCD"/>
                </a:solidFill>
                <a:latin typeface="Wedges"/>
              </a:rPr>
              <a:t>FUTURE</a:t>
            </a:r>
          </a:p>
          <a:p>
            <a:pPr>
              <a:lnSpc>
                <a:spcPts val="9774"/>
              </a:lnSpc>
            </a:pPr>
            <a:r>
              <a:rPr lang="en-US" sz="8806" spc="290">
                <a:solidFill>
                  <a:srgbClr val="523FCD"/>
                </a:solidFill>
                <a:latin typeface="Wedges"/>
              </a:rPr>
              <a:t>CONTINUOUS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22964" y="3876488"/>
            <a:ext cx="1757418" cy="466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63"/>
              </a:lnSpc>
            </a:pPr>
            <a:r>
              <a:rPr lang="en-US" sz="3300">
                <a:solidFill>
                  <a:srgbClr val="523FCD"/>
                </a:solidFill>
                <a:latin typeface="Aileron Heavy"/>
              </a:rPr>
              <a:t>Form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22964" y="5876068"/>
            <a:ext cx="2319832" cy="466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63"/>
              </a:lnSpc>
            </a:pPr>
            <a:r>
              <a:rPr lang="en-US" sz="3300">
                <a:solidFill>
                  <a:srgbClr val="523FCD"/>
                </a:solidFill>
                <a:latin typeface="Aileron Heavy"/>
              </a:rPr>
              <a:t>Functions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50661" y="2847989"/>
            <a:ext cx="3140027" cy="466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63"/>
              </a:lnSpc>
            </a:pPr>
            <a:r>
              <a:rPr lang="en-US" sz="3300">
                <a:solidFill>
                  <a:srgbClr val="F7F3FF"/>
                </a:solidFill>
                <a:latin typeface="Aileron Heavy"/>
              </a:rPr>
              <a:t>Examples: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50661" y="3574152"/>
            <a:ext cx="8319945" cy="1015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80"/>
              </a:lnSpc>
            </a:pPr>
            <a:r>
              <a:rPr lang="en-US" sz="3000" spc="99">
                <a:solidFill>
                  <a:srgbClr val="F7F3FF"/>
                </a:solidFill>
                <a:latin typeface="Open Sauce"/>
              </a:rPr>
              <a:t>• This time next week, we </a:t>
            </a:r>
            <a:r>
              <a:rPr lang="en-US" sz="3000" u="sng" spc="99">
                <a:solidFill>
                  <a:srgbClr val="F7F3FF"/>
                </a:solidFill>
                <a:latin typeface="Open Sauce Bold"/>
              </a:rPr>
              <a:t>will be having</a:t>
            </a:r>
            <a:r>
              <a:rPr lang="en-US" sz="3000" spc="99">
                <a:solidFill>
                  <a:srgbClr val="F7F3FF"/>
                </a:solidFill>
                <a:latin typeface="Open Sauce"/>
              </a:rPr>
              <a:t> lunch with the mayor!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22964" y="6533036"/>
            <a:ext cx="7843284" cy="2476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en-US" sz="3000" spc="99">
                <a:solidFill>
                  <a:srgbClr val="523FCD"/>
                </a:solidFill>
                <a:latin typeface="Open Sauce"/>
              </a:rPr>
              <a:t>• To indicate something that will </a:t>
            </a:r>
          </a:p>
          <a:p>
            <a:pPr>
              <a:lnSpc>
                <a:spcPts val="3900"/>
              </a:lnSpc>
            </a:pPr>
            <a:r>
              <a:rPr lang="en-US" sz="3000" spc="99">
                <a:solidFill>
                  <a:srgbClr val="523FCD"/>
                </a:solidFill>
                <a:latin typeface="Open Sauce"/>
              </a:rPr>
              <a:t>   occur in the future and continue </a:t>
            </a:r>
          </a:p>
          <a:p>
            <a:pPr>
              <a:lnSpc>
                <a:spcPts val="3900"/>
              </a:lnSpc>
            </a:pPr>
            <a:r>
              <a:rPr lang="en-US" sz="3000" spc="99">
                <a:solidFill>
                  <a:srgbClr val="523FCD"/>
                </a:solidFill>
                <a:latin typeface="Open Sauce"/>
              </a:rPr>
              <a:t>   for an expected amount of time.</a:t>
            </a:r>
          </a:p>
          <a:p>
            <a:pPr>
              <a:lnSpc>
                <a:spcPts val="3900"/>
              </a:lnSpc>
            </a:pPr>
            <a:r>
              <a:rPr lang="en-US" sz="3000" spc="99">
                <a:solidFill>
                  <a:srgbClr val="523FCD"/>
                </a:solidFill>
                <a:latin typeface="Open Sauce"/>
              </a:rPr>
              <a:t>• To tell future plans and arrangements.</a:t>
            </a:r>
          </a:p>
          <a:p>
            <a:pPr>
              <a:lnSpc>
                <a:spcPts val="3900"/>
              </a:lnSpc>
            </a:pPr>
            <a:r>
              <a:rPr lang="en-US" sz="3000" spc="99">
                <a:solidFill>
                  <a:srgbClr val="523FCD"/>
                </a:solidFill>
                <a:latin typeface="Open Sauce"/>
              </a:rPr>
              <a:t>• For polite enquiries.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50661" y="4688197"/>
            <a:ext cx="8319945" cy="1015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80"/>
              </a:lnSpc>
            </a:pPr>
            <a:r>
              <a:rPr lang="en-US" sz="3000" spc="99" dirty="0">
                <a:solidFill>
                  <a:srgbClr val="F7F3FF"/>
                </a:solidFill>
                <a:latin typeface="Open Sauce"/>
              </a:rPr>
              <a:t>• I </a:t>
            </a:r>
            <a:r>
              <a:rPr lang="en-US" sz="3000" u="sng" spc="99" dirty="0">
                <a:solidFill>
                  <a:srgbClr val="F7F3FF"/>
                </a:solidFill>
                <a:latin typeface="Open Sauce Bold"/>
              </a:rPr>
              <a:t>won't be helping</a:t>
            </a:r>
            <a:r>
              <a:rPr lang="en-US" sz="3000" spc="99" dirty="0">
                <a:solidFill>
                  <a:srgbClr val="F7F3FF"/>
                </a:solidFill>
                <a:latin typeface="Open Sauce"/>
              </a:rPr>
              <a:t> him with his project until he </a:t>
            </a:r>
            <a:r>
              <a:rPr lang="en-US" sz="3000" spc="99" dirty="0" err="1">
                <a:solidFill>
                  <a:srgbClr val="F7F3FF"/>
                </a:solidFill>
                <a:latin typeface="Open Sauce"/>
              </a:rPr>
              <a:t>apologised</a:t>
            </a:r>
            <a:r>
              <a:rPr lang="en-US" sz="3000" spc="99" dirty="0">
                <a:solidFill>
                  <a:srgbClr val="F7F3FF"/>
                </a:solidFill>
                <a:latin typeface="Open Sauce"/>
              </a:rPr>
              <a:t> to me.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50661" y="6402004"/>
            <a:ext cx="8319945" cy="1015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80"/>
              </a:lnSpc>
            </a:pPr>
            <a:r>
              <a:rPr lang="en-US" sz="3000" spc="99">
                <a:solidFill>
                  <a:srgbClr val="F7F3FF"/>
                </a:solidFill>
                <a:latin typeface="Open Sauce"/>
              </a:rPr>
              <a:t>• You </a:t>
            </a:r>
            <a:r>
              <a:rPr lang="en-US" sz="3000" u="sng" spc="99">
                <a:solidFill>
                  <a:srgbClr val="F7F3FF"/>
                </a:solidFill>
                <a:latin typeface="Open Sauce Bold"/>
              </a:rPr>
              <a:t>will be seeing</a:t>
            </a:r>
            <a:r>
              <a:rPr lang="en-US" sz="3000" spc="99">
                <a:solidFill>
                  <a:srgbClr val="F7F3FF"/>
                </a:solidFill>
                <a:latin typeface="Open Sauce"/>
              </a:rPr>
              <a:t> him at school tomorrow, won’t you?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22964" y="4529365"/>
            <a:ext cx="6516036" cy="4343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30"/>
              </a:lnSpc>
              <a:spcBef>
                <a:spcPct val="0"/>
              </a:spcBef>
            </a:pPr>
            <a:r>
              <a:rPr lang="en-US" sz="3000" spc="99" dirty="0">
                <a:solidFill>
                  <a:srgbClr val="523FCD"/>
                </a:solidFill>
                <a:latin typeface="Open Sauce"/>
              </a:rPr>
              <a:t>WILL/WON'T + BE+ [VERB+ING]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50661" y="5802243"/>
            <a:ext cx="8319945" cy="500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80"/>
              </a:lnSpc>
            </a:pPr>
            <a:r>
              <a:rPr lang="en-US" sz="3000" spc="99">
                <a:solidFill>
                  <a:srgbClr val="F7F3FF"/>
                </a:solidFill>
                <a:latin typeface="Open Sauce"/>
              </a:rPr>
              <a:t>• She </a:t>
            </a:r>
            <a:r>
              <a:rPr lang="en-US" sz="3000" u="sng" spc="99">
                <a:solidFill>
                  <a:srgbClr val="F7F3FF"/>
                </a:solidFill>
                <a:latin typeface="Open Sauce Bold"/>
              </a:rPr>
              <a:t>will be going</a:t>
            </a:r>
            <a:r>
              <a:rPr lang="en-US" sz="3000" spc="99">
                <a:solidFill>
                  <a:srgbClr val="F7F3FF"/>
                </a:solidFill>
                <a:latin typeface="Open Sauce"/>
              </a:rPr>
              <a:t> to the party with me.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50661" y="7516049"/>
            <a:ext cx="6910245" cy="500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80"/>
              </a:lnSpc>
            </a:pPr>
            <a:r>
              <a:rPr lang="en-US" sz="3000" spc="99">
                <a:solidFill>
                  <a:srgbClr val="F7F3FF"/>
                </a:solidFill>
                <a:latin typeface="Open Sauce"/>
              </a:rPr>
              <a:t>• </a:t>
            </a:r>
            <a:r>
              <a:rPr lang="en-US" sz="3000" u="sng" spc="99">
                <a:solidFill>
                  <a:srgbClr val="F7F3FF"/>
                </a:solidFill>
                <a:latin typeface="Open Sauce Bold"/>
              </a:rPr>
              <a:t>Will</a:t>
            </a:r>
            <a:r>
              <a:rPr lang="en-US" sz="3000" spc="99">
                <a:solidFill>
                  <a:srgbClr val="F7F3FF"/>
                </a:solidFill>
                <a:latin typeface="Open Sauce Bold"/>
              </a:rPr>
              <a:t> </a:t>
            </a:r>
            <a:r>
              <a:rPr lang="en-US" sz="3000" spc="99">
                <a:solidFill>
                  <a:srgbClr val="F7F3FF"/>
                </a:solidFill>
                <a:latin typeface="Open Sauce"/>
              </a:rPr>
              <a:t>you </a:t>
            </a:r>
            <a:r>
              <a:rPr lang="en-US" sz="3000" u="sng" spc="99">
                <a:solidFill>
                  <a:srgbClr val="F7F3FF"/>
                </a:solidFill>
                <a:latin typeface="Open Sauce Bold"/>
              </a:rPr>
              <a:t>be joining</a:t>
            </a:r>
            <a:r>
              <a:rPr lang="en-US" sz="3000" spc="99">
                <a:solidFill>
                  <a:srgbClr val="F7F3FF"/>
                </a:solidFill>
                <a:latin typeface="Open Sauce"/>
              </a:rPr>
              <a:t> us for lunch?</a:t>
            </a: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AA5FA373-F760-4F62-8278-66352057B02B}"/>
              </a:ext>
            </a:extLst>
          </p:cNvPr>
          <p:cNvSpPr txBox="1"/>
          <p:nvPr/>
        </p:nvSpPr>
        <p:spPr>
          <a:xfrm>
            <a:off x="14478000" y="9897064"/>
            <a:ext cx="4003625" cy="3815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Times Neue Roman"/>
              </a:rPr>
              <a:t>©</a:t>
            </a:r>
            <a:r>
              <a:rPr lang="en-US" sz="2300" dirty="0">
                <a:solidFill>
                  <a:srgbClr val="000000"/>
                </a:solidFill>
                <a:latin typeface="Times Neue Roman Italic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ue Roman Italics"/>
              </a:rPr>
              <a:t>Penerbitan</a:t>
            </a:r>
            <a:r>
              <a:rPr lang="en-US" sz="2300" dirty="0">
                <a:solidFill>
                  <a:srgbClr val="000000"/>
                </a:solidFill>
                <a:latin typeface="Times Neue Roman Italic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ue Roman Italics"/>
              </a:rPr>
              <a:t>Pelangi</a:t>
            </a:r>
            <a:r>
              <a:rPr lang="en-US" sz="2300" dirty="0">
                <a:solidFill>
                  <a:srgbClr val="000000"/>
                </a:solidFill>
                <a:latin typeface="Times Neue Roman Italic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ue Roman Italics"/>
              </a:rPr>
              <a:t>Sdn</a:t>
            </a:r>
            <a:r>
              <a:rPr lang="en-US" sz="2300" dirty="0">
                <a:solidFill>
                  <a:srgbClr val="000000"/>
                </a:solidFill>
                <a:latin typeface="Times Neue Roman Italics"/>
              </a:rPr>
              <a:t>. Bhd.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783" t="21065" r="4862" b="12735"/>
          <a:stretch>
            <a:fillRect/>
          </a:stretch>
        </p:blipFill>
        <p:spPr>
          <a:xfrm>
            <a:off x="-850176" y="0"/>
            <a:ext cx="19988351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580012">
            <a:off x="10979840" y="-2470386"/>
            <a:ext cx="7780396" cy="41731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alphaModFix amt="8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77971" y="6725999"/>
            <a:ext cx="4579184" cy="416289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58005">
            <a:off x="2646257" y="2190457"/>
            <a:ext cx="12557337" cy="56393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591923" y="1723555"/>
            <a:ext cx="1104154" cy="125472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349198" y="3871502"/>
            <a:ext cx="11589604" cy="2667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73"/>
              </a:lnSpc>
            </a:pPr>
            <a:r>
              <a:rPr lang="en-US" sz="8000" spc="305" dirty="0">
                <a:solidFill>
                  <a:srgbClr val="937BF9"/>
                </a:solidFill>
                <a:latin typeface="Wedges"/>
              </a:rPr>
              <a:t>FUTURE PERFECT SIMPLE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144DBDB2-1861-4A25-9F8B-8E46C453AE50}"/>
              </a:ext>
            </a:extLst>
          </p:cNvPr>
          <p:cNvSpPr txBox="1"/>
          <p:nvPr/>
        </p:nvSpPr>
        <p:spPr>
          <a:xfrm>
            <a:off x="14478000" y="9897064"/>
            <a:ext cx="4003625" cy="3815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Times Neue Roman"/>
              </a:rPr>
              <a:t>©</a:t>
            </a:r>
            <a:r>
              <a:rPr lang="en-US" sz="2300" dirty="0">
                <a:solidFill>
                  <a:srgbClr val="000000"/>
                </a:solidFill>
                <a:latin typeface="Times Neue Roman Italic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ue Roman Italics"/>
              </a:rPr>
              <a:t>Penerbitan</a:t>
            </a:r>
            <a:r>
              <a:rPr lang="en-US" sz="2300" dirty="0">
                <a:solidFill>
                  <a:srgbClr val="000000"/>
                </a:solidFill>
                <a:latin typeface="Times Neue Roman Italic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ue Roman Italics"/>
              </a:rPr>
              <a:t>Pelangi</a:t>
            </a:r>
            <a:r>
              <a:rPr lang="en-US" sz="2300" dirty="0">
                <a:solidFill>
                  <a:srgbClr val="000000"/>
                </a:solidFill>
                <a:latin typeface="Times Neue Roman Italic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ue Roman Italics"/>
              </a:rPr>
              <a:t>Sdn</a:t>
            </a:r>
            <a:r>
              <a:rPr lang="en-US" sz="2300" dirty="0">
                <a:solidFill>
                  <a:srgbClr val="000000"/>
                </a:solidFill>
                <a:latin typeface="Times Neue Roman Italics"/>
              </a:rPr>
              <a:t>. Bhd.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783" t="21065" r="4862" b="12735"/>
          <a:stretch>
            <a:fillRect/>
          </a:stretch>
        </p:blipFill>
        <p:spPr>
          <a:xfrm>
            <a:off x="-850176" y="0"/>
            <a:ext cx="19988351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alphaModFix amt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110099" flipV="1">
            <a:off x="1424465" y="2406042"/>
            <a:ext cx="8020814" cy="952796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alphaModFix amt="6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64011" flipH="1">
            <a:off x="9876719" y="2837404"/>
            <a:ext cx="9766152" cy="866524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241584" y="885009"/>
            <a:ext cx="2109465" cy="22226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5904548" y="-3624633"/>
            <a:ext cx="6478904" cy="856585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alphaModFix amt="7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45588" y="-437365"/>
            <a:ext cx="5740586" cy="53022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82019" y="4979149"/>
            <a:ext cx="1131211" cy="22460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3542150" flipH="1" flipV="1">
            <a:off x="4500413" y="545317"/>
            <a:ext cx="2389169" cy="200255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8839200" y="8807575"/>
            <a:ext cx="4215979" cy="147942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309732">
            <a:off x="9709340" y="5228768"/>
            <a:ext cx="1708938" cy="222728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611915" y="271576"/>
            <a:ext cx="5064169" cy="3739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74"/>
              </a:lnSpc>
            </a:pPr>
            <a:r>
              <a:rPr lang="en-US" sz="8806" spc="290" dirty="0">
                <a:solidFill>
                  <a:srgbClr val="523FCD"/>
                </a:solidFill>
                <a:latin typeface="Wedges"/>
              </a:rPr>
              <a:t>FUTURE Perfect simple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34521" y="1636865"/>
            <a:ext cx="1757418" cy="466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63"/>
              </a:lnSpc>
            </a:pPr>
            <a:r>
              <a:rPr lang="en-US" sz="3300">
                <a:solidFill>
                  <a:srgbClr val="E04B32"/>
                </a:solidFill>
                <a:latin typeface="Aileron Heavy"/>
              </a:rPr>
              <a:t>Form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13230" y="5876200"/>
            <a:ext cx="2319832" cy="466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63"/>
              </a:lnSpc>
            </a:pPr>
            <a:r>
              <a:rPr lang="en-US" sz="3300">
                <a:solidFill>
                  <a:srgbClr val="E04B32"/>
                </a:solidFill>
                <a:latin typeface="Aileron Heavy"/>
              </a:rPr>
              <a:t>Functions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589640" y="4254881"/>
            <a:ext cx="2313840" cy="466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63"/>
              </a:lnSpc>
            </a:pPr>
            <a:r>
              <a:rPr lang="en-US" sz="3300">
                <a:solidFill>
                  <a:srgbClr val="E04B32"/>
                </a:solidFill>
                <a:latin typeface="Aileron Heavy"/>
              </a:rPr>
              <a:t>Examples: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13230" y="6454003"/>
            <a:ext cx="7843284" cy="2476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en-US" sz="3000" spc="99">
                <a:solidFill>
                  <a:srgbClr val="E04B32"/>
                </a:solidFill>
                <a:latin typeface="Open Sauce"/>
              </a:rPr>
              <a:t>• To talk about an action that will be </a:t>
            </a:r>
          </a:p>
          <a:p>
            <a:pPr>
              <a:lnSpc>
                <a:spcPts val="3900"/>
              </a:lnSpc>
            </a:pPr>
            <a:r>
              <a:rPr lang="en-US" sz="3000" spc="99">
                <a:solidFill>
                  <a:srgbClr val="E04B32"/>
                </a:solidFill>
                <a:latin typeface="Open Sauce"/>
              </a:rPr>
              <a:t>   finished by or before a specific time</a:t>
            </a:r>
          </a:p>
          <a:p>
            <a:pPr>
              <a:lnSpc>
                <a:spcPts val="3900"/>
              </a:lnSpc>
            </a:pPr>
            <a:r>
              <a:rPr lang="en-US" sz="3000" spc="99">
                <a:solidFill>
                  <a:srgbClr val="E04B32"/>
                </a:solidFill>
                <a:latin typeface="Open Sauce"/>
              </a:rPr>
              <a:t>   in the future.</a:t>
            </a:r>
          </a:p>
          <a:p>
            <a:pPr>
              <a:lnSpc>
                <a:spcPts val="3900"/>
              </a:lnSpc>
            </a:pPr>
            <a:r>
              <a:rPr lang="en-US" sz="3000" spc="99">
                <a:solidFill>
                  <a:srgbClr val="E04B32"/>
                </a:solidFill>
                <a:latin typeface="Open Sauce"/>
              </a:rPr>
              <a:t>• To show the length of time of an </a:t>
            </a:r>
          </a:p>
          <a:p>
            <a:pPr>
              <a:lnSpc>
                <a:spcPts val="3900"/>
              </a:lnSpc>
            </a:pPr>
            <a:r>
              <a:rPr lang="en-US" sz="3000" spc="99">
                <a:solidFill>
                  <a:srgbClr val="E04B32"/>
                </a:solidFill>
                <a:latin typeface="Open Sauce"/>
              </a:rPr>
              <a:t>   action at a point in the future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34521" y="2232792"/>
            <a:ext cx="4562659" cy="853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30"/>
              </a:lnSpc>
            </a:pPr>
            <a:r>
              <a:rPr lang="en-US" sz="3000" spc="99" dirty="0">
                <a:solidFill>
                  <a:srgbClr val="E04B32"/>
                </a:solidFill>
                <a:latin typeface="Open Sauce"/>
              </a:rPr>
              <a:t>WILL/WON’T + HAVE +</a:t>
            </a:r>
          </a:p>
          <a:p>
            <a:pPr>
              <a:lnSpc>
                <a:spcPts val="3330"/>
              </a:lnSpc>
              <a:spcBef>
                <a:spcPct val="0"/>
              </a:spcBef>
            </a:pPr>
            <a:r>
              <a:rPr lang="en-US" sz="3000" spc="99" dirty="0">
                <a:solidFill>
                  <a:srgbClr val="E04B32"/>
                </a:solidFill>
                <a:latin typeface="Open Sauce"/>
              </a:rPr>
              <a:t>[PAST PARTICIPLE]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195169" y="4932067"/>
            <a:ext cx="6092831" cy="4615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80"/>
              </a:lnSpc>
            </a:pPr>
            <a:r>
              <a:rPr lang="en-US" sz="3000" spc="99">
                <a:solidFill>
                  <a:srgbClr val="E04B32"/>
                </a:solidFill>
                <a:latin typeface="Open Sauce"/>
              </a:rPr>
              <a:t>• You </a:t>
            </a:r>
            <a:r>
              <a:rPr lang="en-US" sz="3000" u="sng" spc="99">
                <a:solidFill>
                  <a:srgbClr val="E04B32"/>
                </a:solidFill>
                <a:latin typeface="Open Sauce Bold"/>
              </a:rPr>
              <a:t>won't have solved</a:t>
            </a:r>
            <a:r>
              <a:rPr lang="en-US" sz="3000" spc="99">
                <a:solidFill>
                  <a:srgbClr val="E04B32"/>
                </a:solidFill>
                <a:latin typeface="Open Sauce"/>
              </a:rPr>
              <a:t> the problems by then.</a:t>
            </a:r>
          </a:p>
          <a:p>
            <a:pPr>
              <a:lnSpc>
                <a:spcPts val="4080"/>
              </a:lnSpc>
            </a:pPr>
            <a:r>
              <a:rPr lang="en-US" sz="3000" spc="99">
                <a:solidFill>
                  <a:srgbClr val="E04B32"/>
                </a:solidFill>
                <a:latin typeface="Open Sauce"/>
              </a:rPr>
              <a:t>• I </a:t>
            </a:r>
            <a:r>
              <a:rPr lang="en-US" sz="3000" u="sng" spc="99">
                <a:solidFill>
                  <a:srgbClr val="E04B32"/>
                </a:solidFill>
                <a:latin typeface="Open Sauce Bold"/>
              </a:rPr>
              <a:t>will have finished</a:t>
            </a:r>
            <a:r>
              <a:rPr lang="en-US" sz="3000" spc="99">
                <a:solidFill>
                  <a:srgbClr val="E04B32"/>
                </a:solidFill>
                <a:latin typeface="Open Sauce"/>
              </a:rPr>
              <a:t> washing the dishes before he gets home.</a:t>
            </a:r>
          </a:p>
          <a:p>
            <a:pPr>
              <a:lnSpc>
                <a:spcPts val="4080"/>
              </a:lnSpc>
            </a:pPr>
            <a:r>
              <a:rPr lang="en-US" sz="3000" spc="99">
                <a:solidFill>
                  <a:srgbClr val="E04B32"/>
                </a:solidFill>
                <a:latin typeface="Open Sauce"/>
              </a:rPr>
              <a:t>• A week from now I </a:t>
            </a:r>
            <a:r>
              <a:rPr lang="en-US" sz="3000" u="sng" spc="99">
                <a:solidFill>
                  <a:srgbClr val="E04B32"/>
                </a:solidFill>
                <a:latin typeface="Open Sauce Bold"/>
              </a:rPr>
              <a:t>will have completed</a:t>
            </a:r>
            <a:r>
              <a:rPr lang="en-US" sz="3000" spc="99">
                <a:solidFill>
                  <a:srgbClr val="E04B32"/>
                </a:solidFill>
                <a:latin typeface="Open Sauce"/>
              </a:rPr>
              <a:t> my studies.</a:t>
            </a:r>
          </a:p>
          <a:p>
            <a:pPr>
              <a:lnSpc>
                <a:spcPts val="4080"/>
              </a:lnSpc>
            </a:pPr>
            <a:r>
              <a:rPr lang="en-US" sz="3000" spc="99">
                <a:solidFill>
                  <a:srgbClr val="E04B32"/>
                </a:solidFill>
                <a:latin typeface="Open Sauce Bold"/>
              </a:rPr>
              <a:t>• </a:t>
            </a:r>
            <a:r>
              <a:rPr lang="en-US" sz="3000" u="sng" spc="99">
                <a:solidFill>
                  <a:srgbClr val="E04B32"/>
                </a:solidFill>
                <a:latin typeface="Open Sauce Bold"/>
              </a:rPr>
              <a:t>Won't</a:t>
            </a:r>
            <a:r>
              <a:rPr lang="en-US" sz="3000" spc="99">
                <a:solidFill>
                  <a:srgbClr val="E04B32"/>
                </a:solidFill>
                <a:latin typeface="Open Sauce"/>
              </a:rPr>
              <a:t> she </a:t>
            </a:r>
            <a:r>
              <a:rPr lang="en-US" sz="3000" u="sng" spc="99">
                <a:solidFill>
                  <a:srgbClr val="E04B32"/>
                </a:solidFill>
                <a:latin typeface="Open Sauce Bold"/>
              </a:rPr>
              <a:t>have gone</a:t>
            </a:r>
            <a:r>
              <a:rPr lang="en-US" sz="3000" spc="99">
                <a:solidFill>
                  <a:srgbClr val="E04B32"/>
                </a:solidFill>
                <a:latin typeface="Open Sauce"/>
              </a:rPr>
              <a:t> to sleep by the time I get home?</a:t>
            </a: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FDF57C94-964C-491C-B6BD-E38E82954893}"/>
              </a:ext>
            </a:extLst>
          </p:cNvPr>
          <p:cNvSpPr txBox="1"/>
          <p:nvPr/>
        </p:nvSpPr>
        <p:spPr>
          <a:xfrm>
            <a:off x="14478000" y="9897064"/>
            <a:ext cx="4003625" cy="3815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Times Neue Roman"/>
              </a:rPr>
              <a:t>©</a:t>
            </a:r>
            <a:r>
              <a:rPr lang="en-US" sz="2300" dirty="0">
                <a:solidFill>
                  <a:srgbClr val="000000"/>
                </a:solidFill>
                <a:latin typeface="Times Neue Roman Italic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ue Roman Italics"/>
              </a:rPr>
              <a:t>Penerbitan</a:t>
            </a:r>
            <a:r>
              <a:rPr lang="en-US" sz="2300" dirty="0">
                <a:solidFill>
                  <a:srgbClr val="000000"/>
                </a:solidFill>
                <a:latin typeface="Times Neue Roman Italic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ue Roman Italics"/>
              </a:rPr>
              <a:t>Pelangi</a:t>
            </a:r>
            <a:r>
              <a:rPr lang="en-US" sz="2300" dirty="0">
                <a:solidFill>
                  <a:srgbClr val="000000"/>
                </a:solidFill>
                <a:latin typeface="Times Neue Roman Italic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ue Roman Italics"/>
              </a:rPr>
              <a:t>Sdn</a:t>
            </a:r>
            <a:r>
              <a:rPr lang="en-US" sz="2300" dirty="0">
                <a:solidFill>
                  <a:srgbClr val="000000"/>
                </a:solidFill>
                <a:latin typeface="Times Neue Roman Italics"/>
              </a:rPr>
              <a:t>. Bhd.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910</Words>
  <Application>Microsoft Office PowerPoint</Application>
  <PresentationFormat>Custom</PresentationFormat>
  <Paragraphs>146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Calibri</vt:lpstr>
      <vt:lpstr>Times Neue Roman Italics</vt:lpstr>
      <vt:lpstr>Wedges</vt:lpstr>
      <vt:lpstr>Aileron Heavy</vt:lpstr>
      <vt:lpstr>Open Sauce</vt:lpstr>
      <vt:lpstr>Open Sauce Bold</vt:lpstr>
      <vt:lpstr>Times Neue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TENSE</dc:title>
  <cp:lastModifiedBy>Syahidah Alsabri</cp:lastModifiedBy>
  <cp:revision>2</cp:revision>
  <dcterms:created xsi:type="dcterms:W3CDTF">2006-08-16T00:00:00Z</dcterms:created>
  <dcterms:modified xsi:type="dcterms:W3CDTF">2022-11-23T09:05:16Z</dcterms:modified>
  <dc:identifier>DAFSueqsGAw</dc:identifier>
</cp:coreProperties>
</file>