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ogart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ibre Baskerville Italics" panose="020B0604020202020204" charset="0"/>
      <p:regular r:id="rId12"/>
    </p:embeddedFont>
    <p:embeddedFont>
      <p:font typeface="Raleway Heavy" panose="020B0604020202020204" charset="0"/>
      <p:regular r:id="rId13"/>
    </p:embeddedFont>
    <p:embeddedFont>
      <p:font typeface="Times Neue Roman Italics" panose="020B0604020202020204" charset="0"/>
      <p:regular r:id="rId14"/>
    </p:embeddedFont>
    <p:embeddedFont>
      <p:font typeface="TT Fors" panose="020B0604020202020204" charset="0"/>
      <p:regular r:id="rId15"/>
    </p:embeddedFont>
    <p:embeddedFont>
      <p:font typeface="TT Fors Bold" panose="020B0604020202020204" charset="0"/>
      <p:regular r:id="rId16"/>
    </p:embeddedFont>
    <p:embeddedFont>
      <p:font typeface="TT Fors Bold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2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1385" y="60916"/>
            <a:ext cx="17805230" cy="101651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74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12596" y="1600629"/>
            <a:ext cx="684046" cy="6840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60929" y="5440663"/>
            <a:ext cx="937198" cy="9371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12596" y="8321102"/>
            <a:ext cx="787870" cy="7878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57764" y="1609936"/>
            <a:ext cx="764489" cy="7644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21347" y="3400568"/>
            <a:ext cx="539582" cy="539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80453" y="6608654"/>
            <a:ext cx="539582" cy="5395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44569" y="8667421"/>
            <a:ext cx="590879" cy="590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8172" y="1382871"/>
            <a:ext cx="435516" cy="435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39667" y="8468613"/>
            <a:ext cx="435516" cy="435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alphaModFix amt="5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41542" y="3182810"/>
            <a:ext cx="435516" cy="4355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2656" y="6442929"/>
            <a:ext cx="435516" cy="43551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103497" y="2222025"/>
            <a:ext cx="14081006" cy="332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6"/>
              </a:lnSpc>
            </a:pPr>
            <a:r>
              <a:rPr lang="en-US" sz="7897" spc="1192">
                <a:solidFill>
                  <a:srgbClr val="EDDFD8"/>
                </a:solidFill>
                <a:latin typeface="Raleway Heavy"/>
              </a:rPr>
              <a:t>UNIT 9: GETTING AWAY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11320" y="4896066"/>
            <a:ext cx="11065359" cy="262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0EEFF"/>
                </a:solidFill>
                <a:latin typeface="Libre Baskerville Italics"/>
              </a:rPr>
              <a:t>Gerunds &amp; Infinitive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0EEFF"/>
                </a:solidFill>
                <a:latin typeface="Libre Baskerville Italics"/>
              </a:rPr>
              <a:t>Adjectives &amp; Adverbs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60315" y="9786665"/>
            <a:ext cx="456737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DCE2"/>
                </a:solidFill>
                <a:latin typeface="Times Neue Roman Italics"/>
              </a:rPr>
              <a:t>© Penerbitan Pelangi Sdn. Bhd.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241366" y="2723034"/>
            <a:ext cx="7073911" cy="839470"/>
            <a:chOff x="0" y="0"/>
            <a:chExt cx="910853" cy="1080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0853" cy="108092"/>
            </a:xfrm>
            <a:custGeom>
              <a:avLst/>
              <a:gdLst/>
              <a:ahLst/>
              <a:cxnLst/>
              <a:rect l="l" t="t" r="r" b="b"/>
              <a:pathLst>
                <a:path w="910853" h="108092">
                  <a:moveTo>
                    <a:pt x="15322" y="0"/>
                  </a:moveTo>
                  <a:lnTo>
                    <a:pt x="895531" y="0"/>
                  </a:lnTo>
                  <a:cubicBezTo>
                    <a:pt x="903993" y="0"/>
                    <a:pt x="910853" y="6860"/>
                    <a:pt x="910853" y="15322"/>
                  </a:cubicBezTo>
                  <a:lnTo>
                    <a:pt x="910853" y="92770"/>
                  </a:lnTo>
                  <a:cubicBezTo>
                    <a:pt x="910853" y="96834"/>
                    <a:pt x="909239" y="100731"/>
                    <a:pt x="906365" y="103604"/>
                  </a:cubicBezTo>
                  <a:cubicBezTo>
                    <a:pt x="903492" y="106478"/>
                    <a:pt x="899595" y="108092"/>
                    <a:pt x="895531" y="108092"/>
                  </a:cubicBezTo>
                  <a:lnTo>
                    <a:pt x="15322" y="108092"/>
                  </a:lnTo>
                  <a:cubicBezTo>
                    <a:pt x="11258" y="108092"/>
                    <a:pt x="7361" y="106478"/>
                    <a:pt x="4488" y="103604"/>
                  </a:cubicBezTo>
                  <a:cubicBezTo>
                    <a:pt x="1614" y="100731"/>
                    <a:pt x="0" y="96834"/>
                    <a:pt x="0" y="92770"/>
                  </a:cubicBezTo>
                  <a:lnTo>
                    <a:pt x="0" y="15322"/>
                  </a:lnTo>
                  <a:cubicBezTo>
                    <a:pt x="0" y="6860"/>
                    <a:pt x="6860" y="0"/>
                    <a:pt x="15322" y="0"/>
                  </a:cubicBezTo>
                  <a:close/>
                </a:path>
              </a:pathLst>
            </a:custGeom>
            <a:solidFill>
              <a:srgbClr val="D761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0608" y="32841"/>
              <a:ext cx="689637" cy="4710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220"/>
                </a:lnSpc>
              </a:pPr>
              <a:r>
                <a:rPr lang="en-US" sz="2300" dirty="0">
                  <a:solidFill>
                    <a:srgbClr val="FFFFFF"/>
                  </a:solidFill>
                  <a:latin typeface="TT Fors"/>
                </a:rPr>
                <a:t>A VERB FORM THAT ENDS IN </a:t>
              </a:r>
              <a:r>
                <a:rPr lang="en-US" sz="2300" dirty="0">
                  <a:solidFill>
                    <a:srgbClr val="FFFFFF"/>
                  </a:solidFill>
                  <a:latin typeface="TT Fors Bold"/>
                </a:rPr>
                <a:t>‘ING’</a:t>
              </a:r>
            </a:p>
          </p:txBody>
        </p:sp>
      </p:grpSp>
      <p:grpSp>
        <p:nvGrpSpPr>
          <p:cNvPr id="2" name="Group 2"/>
          <p:cNvGrpSpPr/>
          <p:nvPr/>
        </p:nvGrpSpPr>
        <p:grpSpPr>
          <a:xfrm rot="5400000">
            <a:off x="-4629150" y="4629150"/>
            <a:ext cx="10287000" cy="1028700"/>
            <a:chOff x="0" y="0"/>
            <a:chExt cx="270933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70933"/>
            </a:xfrm>
            <a:custGeom>
              <a:avLst/>
              <a:gdLst/>
              <a:ahLst/>
              <a:cxnLst/>
              <a:rect l="l" t="t" r="r" b="b"/>
              <a:pathLst>
                <a:path w="2709333" h="270933">
                  <a:moveTo>
                    <a:pt x="0" y="0"/>
                  </a:moveTo>
                  <a:lnTo>
                    <a:pt x="2709333" y="0"/>
                  </a:lnTo>
                  <a:lnTo>
                    <a:pt x="27093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761A6">
                <a:alpha val="2078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4791209" y="4791209"/>
            <a:ext cx="10287000" cy="704582"/>
            <a:chOff x="0" y="0"/>
            <a:chExt cx="2709333" cy="1855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85569"/>
            </a:xfrm>
            <a:custGeom>
              <a:avLst/>
              <a:gdLst/>
              <a:ahLst/>
              <a:cxnLst/>
              <a:rect l="l" t="t" r="r" b="b"/>
              <a:pathLst>
                <a:path w="2709333" h="185569">
                  <a:moveTo>
                    <a:pt x="0" y="0"/>
                  </a:moveTo>
                  <a:lnTo>
                    <a:pt x="2709333" y="0"/>
                  </a:lnTo>
                  <a:lnTo>
                    <a:pt x="2709333" y="185569"/>
                  </a:lnTo>
                  <a:lnTo>
                    <a:pt x="0" y="185569"/>
                  </a:lnTo>
                  <a:close/>
                </a:path>
              </a:pathLst>
            </a:custGeom>
            <a:solidFill>
              <a:srgbClr val="D761A6">
                <a:alpha val="32941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4967355" y="4967355"/>
            <a:ext cx="10287000" cy="352291"/>
            <a:chOff x="0" y="0"/>
            <a:chExt cx="2709333" cy="927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92784"/>
            </a:xfrm>
            <a:custGeom>
              <a:avLst/>
              <a:gdLst/>
              <a:ahLst/>
              <a:cxnLst/>
              <a:rect l="l" t="t" r="r" b="b"/>
              <a:pathLst>
                <a:path w="2709333" h="92784">
                  <a:moveTo>
                    <a:pt x="0" y="0"/>
                  </a:moveTo>
                  <a:lnTo>
                    <a:pt x="2709333" y="0"/>
                  </a:lnTo>
                  <a:lnTo>
                    <a:pt x="2709333" y="92784"/>
                  </a:lnTo>
                  <a:lnTo>
                    <a:pt x="0" y="92784"/>
                  </a:lnTo>
                  <a:close/>
                </a:path>
              </a:pathLst>
            </a:custGeom>
            <a:solidFill>
              <a:srgbClr val="DD62A8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82048" y="2723034"/>
            <a:ext cx="7111191" cy="839470"/>
            <a:chOff x="0" y="0"/>
            <a:chExt cx="915653" cy="1080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9652" cy="108092"/>
            </a:xfrm>
            <a:custGeom>
              <a:avLst/>
              <a:gdLst/>
              <a:ahLst/>
              <a:cxnLst/>
              <a:rect l="l" t="t" r="r" b="b"/>
              <a:pathLst>
                <a:path w="909652" h="108092">
                  <a:moveTo>
                    <a:pt x="15342" y="0"/>
                  </a:moveTo>
                  <a:lnTo>
                    <a:pt x="894310" y="0"/>
                  </a:lnTo>
                  <a:cubicBezTo>
                    <a:pt x="898379" y="0"/>
                    <a:pt x="902282" y="1616"/>
                    <a:pt x="905159" y="4494"/>
                  </a:cubicBezTo>
                  <a:cubicBezTo>
                    <a:pt x="908036" y="7371"/>
                    <a:pt x="909652" y="11273"/>
                    <a:pt x="909652" y="15342"/>
                  </a:cubicBezTo>
                  <a:lnTo>
                    <a:pt x="909652" y="92750"/>
                  </a:lnTo>
                  <a:cubicBezTo>
                    <a:pt x="909652" y="101223"/>
                    <a:pt x="902783" y="108092"/>
                    <a:pt x="894310" y="108092"/>
                  </a:cubicBezTo>
                  <a:lnTo>
                    <a:pt x="15342" y="108092"/>
                  </a:lnTo>
                  <a:cubicBezTo>
                    <a:pt x="11273" y="108092"/>
                    <a:pt x="7371" y="106476"/>
                    <a:pt x="4494" y="103598"/>
                  </a:cubicBezTo>
                  <a:cubicBezTo>
                    <a:pt x="1616" y="100721"/>
                    <a:pt x="0" y="96819"/>
                    <a:pt x="0" y="92750"/>
                  </a:cubicBezTo>
                  <a:lnTo>
                    <a:pt x="0" y="15342"/>
                  </a:lnTo>
                  <a:cubicBezTo>
                    <a:pt x="0" y="6869"/>
                    <a:pt x="6869" y="0"/>
                    <a:pt x="15342" y="0"/>
                  </a:cubicBezTo>
                  <a:close/>
                </a:path>
              </a:pathLst>
            </a:custGeom>
            <a:solidFill>
              <a:srgbClr val="65BAC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20911"/>
              <a:ext cx="915653" cy="6130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220"/>
                </a:lnSpc>
              </a:pPr>
              <a:r>
                <a:rPr lang="en-US" sz="2300" dirty="0">
                  <a:solidFill>
                    <a:srgbClr val="37336C"/>
                  </a:solidFill>
                  <a:latin typeface="TT Fors"/>
                </a:rPr>
                <a:t>THE BASE FORM OF THE VERB PRECEDED BY </a:t>
              </a:r>
              <a:r>
                <a:rPr lang="en-US" sz="2300" dirty="0">
                  <a:solidFill>
                    <a:srgbClr val="37336C"/>
                  </a:solidFill>
                  <a:latin typeface="TT Fors Bold"/>
                </a:rPr>
                <a:t>‘TO’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41366" y="5950062"/>
            <a:ext cx="7073911" cy="861060"/>
            <a:chOff x="0" y="0"/>
            <a:chExt cx="910853" cy="1108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10853" cy="110872"/>
            </a:xfrm>
            <a:custGeom>
              <a:avLst/>
              <a:gdLst/>
              <a:ahLst/>
              <a:cxnLst/>
              <a:rect l="l" t="t" r="r" b="b"/>
              <a:pathLst>
                <a:path w="910853" h="110872">
                  <a:moveTo>
                    <a:pt x="15322" y="0"/>
                  </a:moveTo>
                  <a:lnTo>
                    <a:pt x="895531" y="0"/>
                  </a:lnTo>
                  <a:cubicBezTo>
                    <a:pt x="903993" y="0"/>
                    <a:pt x="910853" y="6860"/>
                    <a:pt x="910853" y="15322"/>
                  </a:cubicBezTo>
                  <a:lnTo>
                    <a:pt x="910853" y="95550"/>
                  </a:lnTo>
                  <a:cubicBezTo>
                    <a:pt x="910853" y="99614"/>
                    <a:pt x="909239" y="103511"/>
                    <a:pt x="906365" y="106384"/>
                  </a:cubicBezTo>
                  <a:cubicBezTo>
                    <a:pt x="903492" y="109258"/>
                    <a:pt x="899595" y="110872"/>
                    <a:pt x="895531" y="110872"/>
                  </a:cubicBezTo>
                  <a:lnTo>
                    <a:pt x="15322" y="110872"/>
                  </a:lnTo>
                  <a:cubicBezTo>
                    <a:pt x="6860" y="110872"/>
                    <a:pt x="0" y="104012"/>
                    <a:pt x="0" y="95550"/>
                  </a:cubicBezTo>
                  <a:lnTo>
                    <a:pt x="0" y="15322"/>
                  </a:lnTo>
                  <a:cubicBezTo>
                    <a:pt x="0" y="6860"/>
                    <a:pt x="6860" y="0"/>
                    <a:pt x="15322" y="0"/>
                  </a:cubicBezTo>
                  <a:close/>
                </a:path>
              </a:pathLst>
            </a:custGeom>
            <a:solidFill>
              <a:srgbClr val="D761A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224400" y="18636"/>
              <a:ext cx="461636" cy="7531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TT Fors"/>
                </a:rPr>
                <a:t>Function as a </a:t>
              </a:r>
              <a:r>
                <a:rPr lang="en-US" sz="2400" dirty="0">
                  <a:solidFill>
                    <a:srgbClr val="FFFFFF"/>
                  </a:solidFill>
                  <a:latin typeface="TT Fors Bold"/>
                </a:rPr>
                <a:t>NOUN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82047" y="5950062"/>
            <a:ext cx="7064587" cy="861060"/>
            <a:chOff x="0" y="0"/>
            <a:chExt cx="909652" cy="1108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09652" cy="110872"/>
            </a:xfrm>
            <a:custGeom>
              <a:avLst/>
              <a:gdLst/>
              <a:ahLst/>
              <a:cxnLst/>
              <a:rect l="l" t="t" r="r" b="b"/>
              <a:pathLst>
                <a:path w="909652" h="110872">
                  <a:moveTo>
                    <a:pt x="15342" y="0"/>
                  </a:moveTo>
                  <a:lnTo>
                    <a:pt x="894310" y="0"/>
                  </a:lnTo>
                  <a:cubicBezTo>
                    <a:pt x="898379" y="0"/>
                    <a:pt x="902282" y="1616"/>
                    <a:pt x="905159" y="4494"/>
                  </a:cubicBezTo>
                  <a:cubicBezTo>
                    <a:pt x="908036" y="7371"/>
                    <a:pt x="909652" y="11273"/>
                    <a:pt x="909652" y="15342"/>
                  </a:cubicBezTo>
                  <a:lnTo>
                    <a:pt x="909652" y="95530"/>
                  </a:lnTo>
                  <a:cubicBezTo>
                    <a:pt x="909652" y="104003"/>
                    <a:pt x="902783" y="110872"/>
                    <a:pt x="894310" y="110872"/>
                  </a:cubicBezTo>
                  <a:lnTo>
                    <a:pt x="15342" y="110872"/>
                  </a:lnTo>
                  <a:cubicBezTo>
                    <a:pt x="6869" y="110872"/>
                    <a:pt x="0" y="104003"/>
                    <a:pt x="0" y="95530"/>
                  </a:cubicBezTo>
                  <a:lnTo>
                    <a:pt x="0" y="15342"/>
                  </a:lnTo>
                  <a:cubicBezTo>
                    <a:pt x="0" y="6869"/>
                    <a:pt x="6869" y="0"/>
                    <a:pt x="15342" y="0"/>
                  </a:cubicBezTo>
                  <a:close/>
                </a:path>
              </a:pathLst>
            </a:custGeom>
            <a:solidFill>
              <a:srgbClr val="65BA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5970" y="13324"/>
              <a:ext cx="733820" cy="8422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37336C"/>
                  </a:solidFill>
                  <a:latin typeface="TT Fors"/>
                </a:rPr>
                <a:t>Indicate the </a:t>
              </a:r>
              <a:r>
                <a:rPr lang="en-US" sz="2400" dirty="0">
                  <a:solidFill>
                    <a:srgbClr val="37336C"/>
                  </a:solidFill>
                  <a:latin typeface="TT Fors Bold"/>
                </a:rPr>
                <a:t>purpose of an action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4309" y="6953119"/>
            <a:ext cx="878932" cy="33338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7633" y="7455881"/>
            <a:ext cx="4091364" cy="23283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0949" y="4258924"/>
            <a:ext cx="3591098" cy="4114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62538" y="6387243"/>
            <a:ext cx="952249" cy="255481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92028" y="6657645"/>
            <a:ext cx="4038108" cy="327453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344622" y="3353389"/>
            <a:ext cx="2094803" cy="242046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15543" y="3562504"/>
            <a:ext cx="1762372" cy="2346985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3388506" y="668099"/>
            <a:ext cx="11510987" cy="90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3"/>
              </a:lnSpc>
            </a:pPr>
            <a:r>
              <a:rPr lang="en-US" sz="6843">
                <a:solidFill>
                  <a:srgbClr val="333166"/>
                </a:solidFill>
                <a:latin typeface="Bogart Bold"/>
              </a:rPr>
              <a:t>GERUNDS VS INFINITIVE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77916" y="3762788"/>
            <a:ext cx="5600813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</a:pPr>
            <a:r>
              <a:rPr lang="en-US" sz="2600" dirty="0">
                <a:solidFill>
                  <a:srgbClr val="37336C"/>
                </a:solidFill>
                <a:latin typeface="TT Fors"/>
              </a:rPr>
              <a:t>e.g.: walk</a:t>
            </a:r>
            <a:r>
              <a:rPr lang="en-US" sz="2600" dirty="0">
                <a:solidFill>
                  <a:srgbClr val="37336C"/>
                </a:solidFill>
                <a:latin typeface="TT Fors Bold"/>
              </a:rPr>
              <a:t>ing</a:t>
            </a:r>
            <a:r>
              <a:rPr lang="en-US" sz="2600" dirty="0">
                <a:solidFill>
                  <a:srgbClr val="37336C"/>
                </a:solidFill>
                <a:latin typeface="TT Fors"/>
              </a:rPr>
              <a:t>/eat</a:t>
            </a:r>
            <a:r>
              <a:rPr lang="en-US" sz="2600" dirty="0">
                <a:solidFill>
                  <a:srgbClr val="37336C"/>
                </a:solidFill>
                <a:latin typeface="TT Fors Bold"/>
              </a:rPr>
              <a:t>ing</a:t>
            </a:r>
            <a:r>
              <a:rPr lang="en-US" sz="2600" dirty="0">
                <a:solidFill>
                  <a:srgbClr val="37336C"/>
                </a:solidFill>
                <a:latin typeface="TT Fors"/>
              </a:rPr>
              <a:t>/danc</a:t>
            </a:r>
            <a:r>
              <a:rPr lang="en-US" sz="2600" dirty="0">
                <a:solidFill>
                  <a:srgbClr val="37336C"/>
                </a:solidFill>
                <a:latin typeface="TT Fors Bold"/>
              </a:rPr>
              <a:t>ing</a:t>
            </a:r>
            <a:r>
              <a:rPr lang="en-US" sz="2600" dirty="0">
                <a:solidFill>
                  <a:srgbClr val="37336C"/>
                </a:solidFill>
                <a:latin typeface="TT Fors"/>
              </a:rPr>
              <a:t>/fly</a:t>
            </a:r>
            <a:r>
              <a:rPr lang="en-US" sz="2600" dirty="0">
                <a:solidFill>
                  <a:srgbClr val="37336C"/>
                </a:solidFill>
                <a:latin typeface="TT Fors Bold"/>
              </a:rPr>
              <a:t>ing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677062" y="3762788"/>
            <a:ext cx="5674556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e.g.: to do/to tell/to send/to write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02968" y="6851806"/>
            <a:ext cx="4505036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a)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Dancing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is my hobby.</a:t>
            </a:r>
          </a:p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b) I love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walking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in the park.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17646" y="6851806"/>
            <a:ext cx="5807837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a) I will find the key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to open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the door.</a:t>
            </a:r>
          </a:p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b) I need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to cook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dinner by 7 p.m.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860315" y="9726761"/>
            <a:ext cx="456737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37336C"/>
                </a:solidFill>
                <a:latin typeface="Times Neue Roman Italics"/>
              </a:rPr>
              <a:t>© Penerbitan Pelangi Sdn. Bhd.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4629150" y="4629150"/>
            <a:ext cx="10287000" cy="1028700"/>
            <a:chOff x="0" y="0"/>
            <a:chExt cx="270933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70933"/>
            </a:xfrm>
            <a:custGeom>
              <a:avLst/>
              <a:gdLst/>
              <a:ahLst/>
              <a:cxnLst/>
              <a:rect l="l" t="t" r="r" b="b"/>
              <a:pathLst>
                <a:path w="2709333" h="270933">
                  <a:moveTo>
                    <a:pt x="0" y="0"/>
                  </a:moveTo>
                  <a:lnTo>
                    <a:pt x="2709333" y="0"/>
                  </a:lnTo>
                  <a:lnTo>
                    <a:pt x="27093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761A6">
                <a:alpha val="2078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4791209" y="4791209"/>
            <a:ext cx="10287000" cy="704582"/>
            <a:chOff x="0" y="0"/>
            <a:chExt cx="2709333" cy="1855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85569"/>
            </a:xfrm>
            <a:custGeom>
              <a:avLst/>
              <a:gdLst/>
              <a:ahLst/>
              <a:cxnLst/>
              <a:rect l="l" t="t" r="r" b="b"/>
              <a:pathLst>
                <a:path w="2709333" h="185569">
                  <a:moveTo>
                    <a:pt x="0" y="0"/>
                  </a:moveTo>
                  <a:lnTo>
                    <a:pt x="2709333" y="0"/>
                  </a:lnTo>
                  <a:lnTo>
                    <a:pt x="2709333" y="185569"/>
                  </a:lnTo>
                  <a:lnTo>
                    <a:pt x="0" y="185569"/>
                  </a:lnTo>
                  <a:close/>
                </a:path>
              </a:pathLst>
            </a:custGeom>
            <a:solidFill>
              <a:srgbClr val="D761A6">
                <a:alpha val="32941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4967355" y="4967355"/>
            <a:ext cx="10287000" cy="352291"/>
            <a:chOff x="0" y="0"/>
            <a:chExt cx="2709333" cy="927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92784"/>
            </a:xfrm>
            <a:custGeom>
              <a:avLst/>
              <a:gdLst/>
              <a:ahLst/>
              <a:cxnLst/>
              <a:rect l="l" t="t" r="r" b="b"/>
              <a:pathLst>
                <a:path w="2709333" h="92784">
                  <a:moveTo>
                    <a:pt x="0" y="0"/>
                  </a:moveTo>
                  <a:lnTo>
                    <a:pt x="2709333" y="0"/>
                  </a:lnTo>
                  <a:lnTo>
                    <a:pt x="2709333" y="92784"/>
                  </a:lnTo>
                  <a:lnTo>
                    <a:pt x="0" y="92784"/>
                  </a:lnTo>
                  <a:close/>
                </a:path>
              </a:pathLst>
            </a:custGeom>
            <a:solidFill>
              <a:srgbClr val="DD62A8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1366" y="2124979"/>
            <a:ext cx="7073911" cy="861060"/>
            <a:chOff x="0" y="0"/>
            <a:chExt cx="910853" cy="1108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0853" cy="110872"/>
            </a:xfrm>
            <a:custGeom>
              <a:avLst/>
              <a:gdLst/>
              <a:ahLst/>
              <a:cxnLst/>
              <a:rect l="l" t="t" r="r" b="b"/>
              <a:pathLst>
                <a:path w="910853" h="110872">
                  <a:moveTo>
                    <a:pt x="15322" y="0"/>
                  </a:moveTo>
                  <a:lnTo>
                    <a:pt x="895531" y="0"/>
                  </a:lnTo>
                  <a:cubicBezTo>
                    <a:pt x="903993" y="0"/>
                    <a:pt x="910853" y="6860"/>
                    <a:pt x="910853" y="15322"/>
                  </a:cubicBezTo>
                  <a:lnTo>
                    <a:pt x="910853" y="95550"/>
                  </a:lnTo>
                  <a:cubicBezTo>
                    <a:pt x="910853" y="99614"/>
                    <a:pt x="909239" y="103511"/>
                    <a:pt x="906365" y="106384"/>
                  </a:cubicBezTo>
                  <a:cubicBezTo>
                    <a:pt x="903492" y="109258"/>
                    <a:pt x="899595" y="110872"/>
                    <a:pt x="895531" y="110872"/>
                  </a:cubicBezTo>
                  <a:lnTo>
                    <a:pt x="15322" y="110872"/>
                  </a:lnTo>
                  <a:cubicBezTo>
                    <a:pt x="6860" y="110872"/>
                    <a:pt x="0" y="104012"/>
                    <a:pt x="0" y="95550"/>
                  </a:cubicBezTo>
                  <a:lnTo>
                    <a:pt x="0" y="15322"/>
                  </a:lnTo>
                  <a:cubicBezTo>
                    <a:pt x="0" y="6860"/>
                    <a:pt x="6860" y="0"/>
                    <a:pt x="15322" y="0"/>
                  </a:cubicBezTo>
                  <a:close/>
                </a:path>
              </a:pathLst>
            </a:custGeom>
            <a:solidFill>
              <a:srgbClr val="DD62A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93580" y="14248"/>
              <a:ext cx="523343" cy="7596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TT Fors"/>
                </a:rPr>
                <a:t>Used </a:t>
              </a:r>
              <a:r>
                <a:rPr lang="en-US" sz="2400" dirty="0">
                  <a:solidFill>
                    <a:srgbClr val="FFFFFF"/>
                  </a:solidFill>
                  <a:latin typeface="TT Fors Bold"/>
                </a:rPr>
                <a:t>after preposition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82047" y="2124979"/>
            <a:ext cx="7064587" cy="861060"/>
            <a:chOff x="0" y="0"/>
            <a:chExt cx="909652" cy="1108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9652" cy="110872"/>
            </a:xfrm>
            <a:custGeom>
              <a:avLst/>
              <a:gdLst/>
              <a:ahLst/>
              <a:cxnLst/>
              <a:rect l="l" t="t" r="r" b="b"/>
              <a:pathLst>
                <a:path w="909652" h="110872">
                  <a:moveTo>
                    <a:pt x="15342" y="0"/>
                  </a:moveTo>
                  <a:lnTo>
                    <a:pt x="894310" y="0"/>
                  </a:lnTo>
                  <a:cubicBezTo>
                    <a:pt x="898379" y="0"/>
                    <a:pt x="902282" y="1616"/>
                    <a:pt x="905159" y="4494"/>
                  </a:cubicBezTo>
                  <a:cubicBezTo>
                    <a:pt x="908036" y="7371"/>
                    <a:pt x="909652" y="11273"/>
                    <a:pt x="909652" y="15342"/>
                  </a:cubicBezTo>
                  <a:lnTo>
                    <a:pt x="909652" y="95530"/>
                  </a:lnTo>
                  <a:cubicBezTo>
                    <a:pt x="909652" y="104003"/>
                    <a:pt x="902783" y="110872"/>
                    <a:pt x="894310" y="110872"/>
                  </a:cubicBezTo>
                  <a:lnTo>
                    <a:pt x="15342" y="110872"/>
                  </a:lnTo>
                  <a:cubicBezTo>
                    <a:pt x="6869" y="110872"/>
                    <a:pt x="0" y="104003"/>
                    <a:pt x="0" y="95530"/>
                  </a:cubicBezTo>
                  <a:lnTo>
                    <a:pt x="0" y="15342"/>
                  </a:lnTo>
                  <a:cubicBezTo>
                    <a:pt x="0" y="6869"/>
                    <a:pt x="6869" y="0"/>
                    <a:pt x="15342" y="0"/>
                  </a:cubicBezTo>
                  <a:close/>
                </a:path>
              </a:pathLst>
            </a:custGeom>
            <a:solidFill>
              <a:srgbClr val="65BAC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8235" y="15657"/>
              <a:ext cx="633181" cy="7355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37336C"/>
                  </a:solidFill>
                  <a:latin typeface="TT Fors"/>
                </a:rPr>
                <a:t>As the </a:t>
              </a:r>
              <a:r>
                <a:rPr lang="en-US" sz="2400" dirty="0">
                  <a:solidFill>
                    <a:srgbClr val="37336C"/>
                  </a:solidFill>
                  <a:latin typeface="TT Fors Bold"/>
                </a:rPr>
                <a:t>subject</a:t>
              </a:r>
              <a:r>
                <a:rPr lang="en-US" sz="2400" dirty="0">
                  <a:solidFill>
                    <a:srgbClr val="37336C"/>
                  </a:solidFill>
                  <a:latin typeface="TT Fors"/>
                </a:rPr>
                <a:t> of a sentence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41366" y="5546932"/>
            <a:ext cx="7073911" cy="861060"/>
            <a:chOff x="0" y="0"/>
            <a:chExt cx="910853" cy="1108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10853" cy="110872"/>
            </a:xfrm>
            <a:custGeom>
              <a:avLst/>
              <a:gdLst/>
              <a:ahLst/>
              <a:cxnLst/>
              <a:rect l="l" t="t" r="r" b="b"/>
              <a:pathLst>
                <a:path w="910853" h="110872">
                  <a:moveTo>
                    <a:pt x="15322" y="0"/>
                  </a:moveTo>
                  <a:lnTo>
                    <a:pt x="895531" y="0"/>
                  </a:lnTo>
                  <a:cubicBezTo>
                    <a:pt x="903993" y="0"/>
                    <a:pt x="910853" y="6860"/>
                    <a:pt x="910853" y="15322"/>
                  </a:cubicBezTo>
                  <a:lnTo>
                    <a:pt x="910853" y="95550"/>
                  </a:lnTo>
                  <a:cubicBezTo>
                    <a:pt x="910853" y="99614"/>
                    <a:pt x="909239" y="103511"/>
                    <a:pt x="906365" y="106384"/>
                  </a:cubicBezTo>
                  <a:cubicBezTo>
                    <a:pt x="903492" y="109258"/>
                    <a:pt x="899595" y="110872"/>
                    <a:pt x="895531" y="110872"/>
                  </a:cubicBezTo>
                  <a:lnTo>
                    <a:pt x="15322" y="110872"/>
                  </a:lnTo>
                  <a:cubicBezTo>
                    <a:pt x="6860" y="110872"/>
                    <a:pt x="0" y="104012"/>
                    <a:pt x="0" y="95550"/>
                  </a:cubicBezTo>
                  <a:lnTo>
                    <a:pt x="0" y="15322"/>
                  </a:lnTo>
                  <a:cubicBezTo>
                    <a:pt x="0" y="6860"/>
                    <a:pt x="6860" y="0"/>
                    <a:pt x="15322" y="0"/>
                  </a:cubicBezTo>
                  <a:close/>
                </a:path>
              </a:pathLst>
            </a:custGeom>
            <a:solidFill>
              <a:srgbClr val="DD62A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61199" y="16399"/>
              <a:ext cx="588105" cy="7659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TT Fors"/>
                </a:rPr>
                <a:t>Used </a:t>
              </a:r>
              <a:r>
                <a:rPr lang="en-US" sz="2400" dirty="0">
                  <a:solidFill>
                    <a:srgbClr val="FFFFFF"/>
                  </a:solidFill>
                  <a:latin typeface="TT Fors Bold"/>
                </a:rPr>
                <a:t>after some verbs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82047" y="5546932"/>
            <a:ext cx="7064587" cy="861060"/>
            <a:chOff x="0" y="0"/>
            <a:chExt cx="909652" cy="1108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09652" cy="110872"/>
            </a:xfrm>
            <a:custGeom>
              <a:avLst/>
              <a:gdLst/>
              <a:ahLst/>
              <a:cxnLst/>
              <a:rect l="l" t="t" r="r" b="b"/>
              <a:pathLst>
                <a:path w="909652" h="110872">
                  <a:moveTo>
                    <a:pt x="15342" y="0"/>
                  </a:moveTo>
                  <a:lnTo>
                    <a:pt x="894310" y="0"/>
                  </a:lnTo>
                  <a:cubicBezTo>
                    <a:pt x="898379" y="0"/>
                    <a:pt x="902282" y="1616"/>
                    <a:pt x="905159" y="4494"/>
                  </a:cubicBezTo>
                  <a:cubicBezTo>
                    <a:pt x="908036" y="7371"/>
                    <a:pt x="909652" y="11273"/>
                    <a:pt x="909652" y="15342"/>
                  </a:cubicBezTo>
                  <a:lnTo>
                    <a:pt x="909652" y="95530"/>
                  </a:lnTo>
                  <a:cubicBezTo>
                    <a:pt x="909652" y="104003"/>
                    <a:pt x="902783" y="110872"/>
                    <a:pt x="894310" y="110872"/>
                  </a:cubicBezTo>
                  <a:lnTo>
                    <a:pt x="15342" y="110872"/>
                  </a:lnTo>
                  <a:cubicBezTo>
                    <a:pt x="6869" y="110872"/>
                    <a:pt x="0" y="104003"/>
                    <a:pt x="0" y="95530"/>
                  </a:cubicBezTo>
                  <a:lnTo>
                    <a:pt x="0" y="15342"/>
                  </a:lnTo>
                  <a:cubicBezTo>
                    <a:pt x="0" y="6869"/>
                    <a:pt x="6869" y="0"/>
                    <a:pt x="15342" y="0"/>
                  </a:cubicBezTo>
                  <a:close/>
                </a:path>
              </a:pathLst>
            </a:custGeom>
            <a:solidFill>
              <a:srgbClr val="65BA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7795" y="11183"/>
              <a:ext cx="730169" cy="7844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37336C"/>
                  </a:solidFill>
                  <a:latin typeface="TT Fors"/>
                </a:rPr>
                <a:t>As the </a:t>
              </a:r>
              <a:r>
                <a:rPr lang="en-US" sz="2400" dirty="0">
                  <a:solidFill>
                    <a:srgbClr val="37336C"/>
                  </a:solidFill>
                  <a:latin typeface="TT Fors Bold"/>
                </a:rPr>
                <a:t>direct object</a:t>
              </a:r>
              <a:r>
                <a:rPr lang="en-US" sz="2400" dirty="0">
                  <a:solidFill>
                    <a:srgbClr val="37336C"/>
                  </a:solidFill>
                  <a:latin typeface="TT Fors"/>
                </a:rPr>
                <a:t> of a sentence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50244" y="2755430"/>
            <a:ext cx="1794527" cy="26820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50244" y="6767701"/>
            <a:ext cx="2436259" cy="249059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977880" y="7530194"/>
            <a:ext cx="4108926" cy="235236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388506" y="668099"/>
            <a:ext cx="11510987" cy="90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3"/>
              </a:lnSpc>
            </a:pPr>
            <a:r>
              <a:rPr lang="en-US" sz="6843">
                <a:solidFill>
                  <a:srgbClr val="333166"/>
                </a:solidFill>
                <a:latin typeface="Bogart Bold"/>
              </a:rPr>
              <a:t>GERUNDS VS INFINITIVE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17498" y="3177502"/>
            <a:ext cx="6521649" cy="127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a) Ameer is interested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in learning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English.</a:t>
            </a:r>
          </a:p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b) Zee is tired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of waiting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for the right time to go.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60740" y="3177502"/>
            <a:ext cx="6521649" cy="17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a)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To change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his attitude seems so impossible.</a:t>
            </a:r>
          </a:p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b)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To understand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each other is the basic rule of a healthy relationship.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11797" y="7947225"/>
            <a:ext cx="6521649" cy="127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 dirty="0">
                <a:solidFill>
                  <a:srgbClr val="37336C"/>
                </a:solidFill>
                <a:latin typeface="TT Fors"/>
              </a:rPr>
              <a:t>a) I </a:t>
            </a:r>
            <a:r>
              <a:rPr lang="en-US" sz="2600" dirty="0">
                <a:solidFill>
                  <a:srgbClr val="37336C"/>
                </a:solidFill>
                <a:latin typeface="TT Fors Bold Italics"/>
              </a:rPr>
              <a:t>enjoy writing</a:t>
            </a:r>
            <a:r>
              <a:rPr lang="en-US" sz="2600" dirty="0">
                <a:solidFill>
                  <a:srgbClr val="37336C"/>
                </a:solidFill>
                <a:latin typeface="TT Fors"/>
              </a:rPr>
              <a:t> in my journal.</a:t>
            </a:r>
          </a:p>
          <a:p>
            <a:pPr>
              <a:lnSpc>
                <a:spcPts val="3380"/>
              </a:lnSpc>
            </a:pPr>
            <a:r>
              <a:rPr lang="en-US" sz="2600" dirty="0">
                <a:solidFill>
                  <a:srgbClr val="37336C"/>
                </a:solidFill>
                <a:latin typeface="TT Fors"/>
              </a:rPr>
              <a:t>b) Becky </a:t>
            </a:r>
            <a:r>
              <a:rPr lang="en-US" sz="2600" dirty="0">
                <a:solidFill>
                  <a:srgbClr val="37336C"/>
                </a:solidFill>
                <a:latin typeface="TT Fors Bold Italics"/>
              </a:rPr>
              <a:t>stopped smoking</a:t>
            </a:r>
            <a:r>
              <a:rPr lang="en-US" sz="2600" dirty="0">
                <a:solidFill>
                  <a:srgbClr val="37336C"/>
                </a:solidFill>
                <a:latin typeface="TT Fors"/>
              </a:rPr>
              <a:t> a long time ago.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60740" y="6598492"/>
            <a:ext cx="6521649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a) I like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to eat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fruits.</a:t>
            </a:r>
          </a:p>
          <a:p>
            <a:pPr>
              <a:lnSpc>
                <a:spcPts val="3380"/>
              </a:lnSpc>
            </a:pPr>
            <a:r>
              <a:rPr lang="en-US" sz="2600">
                <a:solidFill>
                  <a:srgbClr val="37336C"/>
                </a:solidFill>
                <a:latin typeface="TT Fors"/>
              </a:rPr>
              <a:t>b) My niece wants </a:t>
            </a:r>
            <a:r>
              <a:rPr lang="en-US" sz="2600">
                <a:solidFill>
                  <a:srgbClr val="37336C"/>
                </a:solidFill>
                <a:latin typeface="TT Fors Bold Italics"/>
              </a:rPr>
              <a:t>to go</a:t>
            </a:r>
            <a:r>
              <a:rPr lang="en-US" sz="2600">
                <a:solidFill>
                  <a:srgbClr val="37336C"/>
                </a:solidFill>
                <a:latin typeface="TT Fors"/>
              </a:rPr>
              <a:t> to the zoo.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11798" y="6544975"/>
            <a:ext cx="6521649" cy="127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 dirty="0">
                <a:solidFill>
                  <a:srgbClr val="37336C"/>
                </a:solidFill>
                <a:latin typeface="TT Fors"/>
              </a:rPr>
              <a:t>e.g. : enjoy, fancy, discuss, dislike, finish, mind, suggest, recommend, keep, and avoid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60315" y="9736860"/>
            <a:ext cx="456737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37336C"/>
                </a:solidFill>
                <a:latin typeface="Times Neue Roman Italics"/>
              </a:rPr>
              <a:t>© Penerbitan Pelangi Sdn. Bhd.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7453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0089" y="1028700"/>
            <a:ext cx="16159211" cy="1810294"/>
            <a:chOff x="0" y="0"/>
            <a:chExt cx="5894924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94924" cy="660400"/>
            </a:xfrm>
            <a:custGeom>
              <a:avLst/>
              <a:gdLst/>
              <a:ahLst/>
              <a:cxnLst/>
              <a:rect l="l" t="t" r="r" b="b"/>
              <a:pathLst>
                <a:path w="5894924" h="660400">
                  <a:moveTo>
                    <a:pt x="577046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70464" y="0"/>
                  </a:lnTo>
                  <a:cubicBezTo>
                    <a:pt x="5839044" y="0"/>
                    <a:pt x="5894924" y="55880"/>
                    <a:pt x="5894924" y="124460"/>
                  </a:cubicBezTo>
                  <a:lnTo>
                    <a:pt x="5894924" y="535940"/>
                  </a:lnTo>
                  <a:cubicBezTo>
                    <a:pt x="5894924" y="604520"/>
                    <a:pt x="5839044" y="660400"/>
                    <a:pt x="5770464" y="660400"/>
                  </a:cubicBezTo>
                  <a:close/>
                </a:path>
              </a:pathLst>
            </a:custGeom>
            <a:solidFill>
              <a:srgbClr val="DBC9C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35783" y="3231038"/>
            <a:ext cx="16087823" cy="6027262"/>
            <a:chOff x="0" y="0"/>
            <a:chExt cx="5868881" cy="21987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68881" cy="2198762"/>
            </a:xfrm>
            <a:custGeom>
              <a:avLst/>
              <a:gdLst/>
              <a:ahLst/>
              <a:cxnLst/>
              <a:rect l="l" t="t" r="r" b="b"/>
              <a:pathLst>
                <a:path w="5868881" h="2198762">
                  <a:moveTo>
                    <a:pt x="5744421" y="2198762"/>
                  </a:moveTo>
                  <a:lnTo>
                    <a:pt x="124460" y="2198762"/>
                  </a:lnTo>
                  <a:cubicBezTo>
                    <a:pt x="55880" y="2198762"/>
                    <a:pt x="0" y="2142881"/>
                    <a:pt x="0" y="20743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44421" y="0"/>
                  </a:lnTo>
                  <a:cubicBezTo>
                    <a:pt x="5813001" y="0"/>
                    <a:pt x="5868881" y="55880"/>
                    <a:pt x="5868881" y="124460"/>
                  </a:cubicBezTo>
                  <a:lnTo>
                    <a:pt x="5868881" y="2074302"/>
                  </a:lnTo>
                  <a:cubicBezTo>
                    <a:pt x="5868881" y="2142882"/>
                    <a:pt x="5813001" y="2198762"/>
                    <a:pt x="5744421" y="2198762"/>
                  </a:cubicBezTo>
                  <a:close/>
                </a:path>
              </a:pathLst>
            </a:custGeom>
            <a:solidFill>
              <a:srgbClr val="1E1E5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61713" y="4052051"/>
            <a:ext cx="7117981" cy="1336040"/>
            <a:chOff x="0" y="0"/>
            <a:chExt cx="9490642" cy="178138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16105" cy="101610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BC9CD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366910" y="-28575"/>
              <a:ext cx="8123731" cy="1809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>
                  <a:solidFill>
                    <a:srgbClr val="EDDFD8"/>
                  </a:solidFill>
                  <a:latin typeface="TT Fors Bold"/>
                </a:rPr>
                <a:t>ADJECTIVES</a:t>
              </a:r>
              <a:r>
                <a:rPr lang="en-US" sz="2800">
                  <a:solidFill>
                    <a:srgbClr val="EDDFD8"/>
                  </a:solidFill>
                  <a:latin typeface="TT Fors"/>
                </a:rPr>
                <a:t> – used to modify a noun or pronoun.</a:t>
              </a:r>
            </a:p>
            <a:p>
              <a:pPr>
                <a:lnSpc>
                  <a:spcPts val="3640"/>
                </a:lnSpc>
              </a:pPr>
              <a:endParaRPr lang="en-US" sz="2800">
                <a:solidFill>
                  <a:srgbClr val="EDDFD8"/>
                </a:solidFill>
                <a:latin typeface="TT Fors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59348" y="680045"/>
            <a:ext cx="993207" cy="993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188" y="2381881"/>
            <a:ext cx="661381" cy="6613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3997" y="1984156"/>
            <a:ext cx="397725" cy="39772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061713" y="5632691"/>
            <a:ext cx="7117981" cy="1336040"/>
            <a:chOff x="0" y="0"/>
            <a:chExt cx="9490642" cy="178138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6105" cy="1016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BC9CD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366910" y="-28575"/>
              <a:ext cx="8123731" cy="1809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>
                  <a:solidFill>
                    <a:srgbClr val="EDDFD8"/>
                  </a:solidFill>
                  <a:latin typeface="TT Fors Bold"/>
                </a:rPr>
                <a:t>ADVERBS</a:t>
              </a:r>
              <a:r>
                <a:rPr lang="en-US" sz="2800">
                  <a:solidFill>
                    <a:srgbClr val="EDDFD8"/>
                  </a:solidFill>
                  <a:latin typeface="TT Fors"/>
                </a:rPr>
                <a:t> – used to modify verbs or adjectives.</a:t>
              </a:r>
            </a:p>
            <a:p>
              <a:pPr>
                <a:lnSpc>
                  <a:spcPts val="3640"/>
                </a:lnSpc>
              </a:pPr>
              <a:endParaRPr lang="en-US" sz="2800">
                <a:solidFill>
                  <a:srgbClr val="EDDFD8"/>
                </a:solidFill>
                <a:latin typeface="TT For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061713" y="7124663"/>
            <a:ext cx="7117981" cy="1336040"/>
            <a:chOff x="0" y="0"/>
            <a:chExt cx="9490642" cy="178138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016105" cy="1016105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BC9CD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1366910" y="-28575"/>
              <a:ext cx="8123731" cy="1809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>
                  <a:solidFill>
                    <a:srgbClr val="EDDFD8"/>
                  </a:solidFill>
                  <a:latin typeface="TT Fors"/>
                </a:rPr>
                <a:t>Both adjectives and adverbs can show a degree of comparison.</a:t>
              </a:r>
            </a:p>
            <a:p>
              <a:pPr>
                <a:lnSpc>
                  <a:spcPts val="3640"/>
                </a:lnSpc>
              </a:pPr>
              <a:endParaRPr lang="en-US" sz="2800">
                <a:solidFill>
                  <a:srgbClr val="EDDFD8"/>
                </a:solidFill>
                <a:latin typeface="TT For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541366" y="4052051"/>
            <a:ext cx="7117981" cy="1336040"/>
            <a:chOff x="0" y="0"/>
            <a:chExt cx="9490642" cy="1781386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016105" cy="1016105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BC9CD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366910" y="-28575"/>
              <a:ext cx="8123731" cy="1809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>
                  <a:solidFill>
                    <a:srgbClr val="EDDFD8"/>
                  </a:solidFill>
                  <a:latin typeface="TT Fors"/>
                </a:rPr>
                <a:t>The comparative form is used when two things are being compared with each other.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541366" y="5632691"/>
            <a:ext cx="7117981" cy="1336040"/>
            <a:chOff x="0" y="0"/>
            <a:chExt cx="9490642" cy="1781386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016105" cy="1016105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BC9CD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1366910" y="-28575"/>
              <a:ext cx="8123731" cy="1809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>
                  <a:solidFill>
                    <a:srgbClr val="EDDFD8"/>
                  </a:solidFill>
                  <a:latin typeface="TT Fors"/>
                </a:rPr>
                <a:t>The superlative form is used when more than two things are being compared with one another.</a:t>
              </a: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5516" flipH="1">
            <a:off x="14911125" y="7786614"/>
            <a:ext cx="3496446" cy="294337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9109" y="129038"/>
            <a:ext cx="2554921" cy="2383044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864208" y="1292640"/>
            <a:ext cx="14630972" cy="1487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700">
                <a:solidFill>
                  <a:srgbClr val="37336C"/>
                </a:solidFill>
                <a:latin typeface="Bogart Bold"/>
              </a:rPr>
              <a:t>COMPARISON OF</a:t>
            </a:r>
          </a:p>
          <a:p>
            <a:pPr algn="ctr">
              <a:lnSpc>
                <a:spcPts val="5700"/>
              </a:lnSpc>
            </a:pPr>
            <a:r>
              <a:rPr lang="en-US" sz="5700">
                <a:solidFill>
                  <a:srgbClr val="37336C"/>
                </a:solidFill>
                <a:latin typeface="Bogart Bold"/>
              </a:rPr>
              <a:t>ADJECTIVES &amp; ADVERBS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60315" y="9786665"/>
            <a:ext cx="456737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DCE2"/>
                </a:solidFill>
                <a:latin typeface="Times Neue Roman Italics"/>
              </a:rPr>
              <a:t>© Penerbitan Pelangi Sdn. Bhd.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65847"/>
              </p:ext>
            </p:extLst>
          </p:nvPr>
        </p:nvGraphicFramePr>
        <p:xfrm>
          <a:off x="10649293" y="3126169"/>
          <a:ext cx="5706354" cy="1225014"/>
        </p:xfrm>
        <a:graphic>
          <a:graphicData uri="http://schemas.openxmlformats.org/drawingml/2006/table">
            <a:tbl>
              <a:tblPr/>
              <a:tblGrid>
                <a:gridCol w="570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50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T Fors Bold" panose="020B0604020202020204" charset="0"/>
                        </a:rPr>
                        <a:t>words ending in '</a:t>
                      </a:r>
                      <a:r>
                        <a:rPr lang="en-US" sz="2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T Fors Bold" panose="020B0604020202020204" charset="0"/>
                        </a:rPr>
                        <a:t>est</a:t>
                      </a:r>
                      <a:r>
                        <a:rPr lang="en-US" sz="2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T Fors Bold" panose="020B0604020202020204" charset="0"/>
                        </a:rPr>
                        <a:t>'</a:t>
                      </a:r>
                    </a:p>
                    <a:p>
                      <a:pPr algn="ctr"/>
                      <a:r>
                        <a:rPr lang="en-US" sz="2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T Fors Bold" panose="020B0604020202020204" charset="0"/>
                        </a:rPr>
                        <a:t>(tallest, shortest, thickest, etc.)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604ABD">
                <a:alpha val="2078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582418"/>
            <a:ext cx="18288000" cy="704582"/>
            <a:chOff x="0" y="0"/>
            <a:chExt cx="4816593" cy="1855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85569"/>
            </a:xfrm>
            <a:custGeom>
              <a:avLst/>
              <a:gdLst/>
              <a:ahLst/>
              <a:cxnLst/>
              <a:rect l="l" t="t" r="r" b="b"/>
              <a:pathLst>
                <a:path w="4816592" h="185569">
                  <a:moveTo>
                    <a:pt x="0" y="0"/>
                  </a:moveTo>
                  <a:lnTo>
                    <a:pt x="4816592" y="0"/>
                  </a:lnTo>
                  <a:lnTo>
                    <a:pt x="4816592" y="185569"/>
                  </a:lnTo>
                  <a:lnTo>
                    <a:pt x="0" y="185569"/>
                  </a:lnTo>
                  <a:close/>
                </a:path>
              </a:pathLst>
            </a:custGeom>
            <a:solidFill>
              <a:srgbClr val="604ABD">
                <a:alpha val="32941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934709"/>
            <a:ext cx="18288000" cy="352291"/>
            <a:chOff x="0" y="0"/>
            <a:chExt cx="4816593" cy="927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92784"/>
            </a:xfrm>
            <a:custGeom>
              <a:avLst/>
              <a:gdLst/>
              <a:ahLst/>
              <a:cxnLst/>
              <a:rect l="l" t="t" r="r" b="b"/>
              <a:pathLst>
                <a:path w="4816592" h="92784">
                  <a:moveTo>
                    <a:pt x="0" y="0"/>
                  </a:moveTo>
                  <a:lnTo>
                    <a:pt x="4816592" y="0"/>
                  </a:lnTo>
                  <a:lnTo>
                    <a:pt x="4816592" y="92784"/>
                  </a:lnTo>
                  <a:lnTo>
                    <a:pt x="0" y="92784"/>
                  </a:lnTo>
                  <a:close/>
                </a:path>
              </a:pathLst>
            </a:custGeom>
            <a:solidFill>
              <a:srgbClr val="604ABD">
                <a:alpha val="4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2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73119" y="557819"/>
            <a:ext cx="941763" cy="941763"/>
          </a:xfrm>
          <a:prstGeom prst="rect">
            <a:avLst/>
          </a:prstGeom>
        </p:spPr>
      </p:pic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76712"/>
              </p:ext>
            </p:extLst>
          </p:nvPr>
        </p:nvGraphicFramePr>
        <p:xfrm>
          <a:off x="2325975" y="3118387"/>
          <a:ext cx="5706354" cy="1232796"/>
        </p:xfrm>
        <a:graphic>
          <a:graphicData uri="http://schemas.openxmlformats.org/drawingml/2006/table">
            <a:tbl>
              <a:tblPr/>
              <a:tblGrid>
                <a:gridCol w="570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279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latin typeface="TT Fors Bold" panose="020B0604020202020204" charset="0"/>
                        </a:rPr>
                        <a:t>words ending in '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latin typeface="TT Fors Bold" panose="020B0604020202020204" charset="0"/>
                        </a:rPr>
                        <a:t>er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TT Fors Bold" panose="020B0604020202020204" charset="0"/>
                        </a:rPr>
                        <a:t>'</a:t>
                      </a:r>
                    </a:p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TT Fors Bold" panose="020B0604020202020204" charset="0"/>
                        </a:rPr>
                        <a:t>(taller, shorter, thicker, etc.)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6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88935"/>
              </p:ext>
            </p:extLst>
          </p:nvPr>
        </p:nvGraphicFramePr>
        <p:xfrm>
          <a:off x="2358632" y="5935818"/>
          <a:ext cx="5673697" cy="1225014"/>
        </p:xfrm>
        <a:graphic>
          <a:graphicData uri="http://schemas.openxmlformats.org/drawingml/2006/table">
            <a:tbl>
              <a:tblPr/>
              <a:tblGrid>
                <a:gridCol w="567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50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latin typeface="TT Fors Bold"/>
                        </a:rPr>
                        <a:t>use 'more' (more suitable, more comfortable, etc.)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6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89341"/>
              </p:ext>
            </p:extLst>
          </p:nvPr>
        </p:nvGraphicFramePr>
        <p:xfrm>
          <a:off x="10649293" y="5935818"/>
          <a:ext cx="5673697" cy="1225014"/>
        </p:xfrm>
        <a:graphic>
          <a:graphicData uri="http://schemas.openxmlformats.org/drawingml/2006/table">
            <a:tbl>
              <a:tblPr/>
              <a:tblGrid>
                <a:gridCol w="567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50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700" dirty="0">
                          <a:solidFill>
                            <a:srgbClr val="333166"/>
                          </a:solidFill>
                          <a:latin typeface="TT Fors Bold"/>
                        </a:rPr>
                        <a:t>use 'most' (most suitable, most comfortable, etc.)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1981998" y="590550"/>
            <a:ext cx="6228457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EDDFD8"/>
                </a:solidFill>
                <a:latin typeface="Bogart Bold"/>
              </a:rPr>
              <a:t>Comparative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23794" y="590550"/>
            <a:ext cx="553596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EDDFD8"/>
                </a:solidFill>
                <a:latin typeface="Bogart Bold"/>
              </a:rPr>
              <a:t>Superlative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79152" y="2235841"/>
            <a:ext cx="7929697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EDDFD8"/>
                </a:solidFill>
                <a:latin typeface="TT Fors"/>
              </a:rPr>
              <a:t>• Regular forms for one and two syllable words.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96226" y="5017147"/>
            <a:ext cx="8095547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EDDFD8"/>
                </a:solidFill>
                <a:latin typeface="TT Fors"/>
              </a:rPr>
              <a:t>• Regular forms for three or more syllable words.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85531" y="7901534"/>
            <a:ext cx="8716939" cy="9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EDDFD8"/>
                </a:solidFill>
                <a:latin typeface="TT Fors Bold"/>
              </a:rPr>
              <a:t>Adverbs that end in 'ly' always use 'more' or 'most', such as 'more hardly' or 'most hardly'.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60315" y="9786665"/>
            <a:ext cx="456737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DCE2"/>
                </a:solidFill>
                <a:latin typeface="Times Neue Roman Italics"/>
              </a:rPr>
              <a:t>© Penerbitan Pelangi Sdn. Bhd.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443</Words>
  <Application>Microsoft Office PowerPoint</Application>
  <PresentationFormat>Custom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Bogart Bold</vt:lpstr>
      <vt:lpstr>Raleway Heavy</vt:lpstr>
      <vt:lpstr>TT Fors Bold Italics</vt:lpstr>
      <vt:lpstr>Calibri</vt:lpstr>
      <vt:lpstr>Libre Baskerville Italics</vt:lpstr>
      <vt:lpstr>Times Neue Roman Italics</vt:lpstr>
      <vt:lpstr>TT Fors Bold</vt:lpstr>
      <vt:lpstr>TT Fors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GERUNDS &amp; INFINITIVE, ADJECTIVES &amp; ADVERBS</dc:title>
  <cp:lastModifiedBy>Syahidah Alsabri</cp:lastModifiedBy>
  <cp:revision>3</cp:revision>
  <dcterms:created xsi:type="dcterms:W3CDTF">2006-08-16T00:00:00Z</dcterms:created>
  <dcterms:modified xsi:type="dcterms:W3CDTF">2022-12-09T00:27:16Z</dcterms:modified>
  <dc:identifier>DAFS6nfE09k</dc:identifier>
</cp:coreProperties>
</file>